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365" r:id="rId3"/>
    <p:sldId id="366" r:id="rId4"/>
    <p:sldId id="368" r:id="rId5"/>
    <p:sldId id="369" r:id="rId6"/>
    <p:sldId id="370" r:id="rId7"/>
    <p:sldId id="371" r:id="rId8"/>
    <p:sldId id="372" r:id="rId9"/>
    <p:sldId id="373" r:id="rId10"/>
    <p:sldId id="374" r:id="rId11"/>
    <p:sldId id="375" r:id="rId12"/>
    <p:sldId id="376" r:id="rId13"/>
    <p:sldId id="377" r:id="rId14"/>
    <p:sldId id="402" r:id="rId15"/>
    <p:sldId id="383" r:id="rId16"/>
    <p:sldId id="385" r:id="rId17"/>
    <p:sldId id="378" r:id="rId18"/>
    <p:sldId id="380" r:id="rId19"/>
    <p:sldId id="381" r:id="rId20"/>
    <p:sldId id="382" r:id="rId21"/>
    <p:sldId id="387" r:id="rId22"/>
    <p:sldId id="403" r:id="rId23"/>
    <p:sldId id="388" r:id="rId24"/>
    <p:sldId id="390" r:id="rId25"/>
    <p:sldId id="392" r:id="rId26"/>
    <p:sldId id="393" r:id="rId27"/>
    <p:sldId id="394" r:id="rId28"/>
    <p:sldId id="396" r:id="rId29"/>
    <p:sldId id="397" r:id="rId30"/>
    <p:sldId id="398" r:id="rId31"/>
    <p:sldId id="399" r:id="rId32"/>
    <p:sldId id="395" r:id="rId33"/>
    <p:sldId id="400" r:id="rId34"/>
    <p:sldId id="401" r:id="rId3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9" autoAdjust="0"/>
    <p:restoredTop sz="97449" autoAdjust="0"/>
  </p:normalViewPr>
  <p:slideViewPr>
    <p:cSldViewPr snapToGrid="0">
      <p:cViewPr varScale="1">
        <p:scale>
          <a:sx n="83" d="100"/>
          <a:sy n="83" d="100"/>
        </p:scale>
        <p:origin x="595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B8C3459-2E49-28FD-8FCD-57E05F463A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E9AB419-4B5F-56E2-3EE8-B40D99D953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9B910D-2009-4D16-8AEE-E8A478F94066}" type="datetimeFigureOut">
              <a:rPr lang="fr-FR" smtClean="0"/>
              <a:t>08/05/2023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A8EE996-2623-C7D3-0B24-3383C2702AA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DF16B5E-DDC1-27E5-118A-57FAF0C170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0EBF1-275B-4440-9713-62BC99BD6B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73265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6B06DE-F657-4C9F-A22A-9A2897982082}" type="datetimeFigureOut">
              <a:rPr lang="fr-FR" smtClean="0"/>
              <a:t>08/05/2023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D548C-974A-4493-ACD7-1345B4724B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666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D548C-974A-4493-ACD7-1345B4724BF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1052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D548C-974A-4493-ACD7-1345B4724BF9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6664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D548C-974A-4493-ACD7-1345B4724BF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7754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mailto:thomas.gauthey@centralesupelec.fr" TargetMode="External"/><Relationship Id="rId2" Type="http://schemas.openxmlformats.org/officeDocument/2006/relationships/hyperlink" Target="mailto:theodore.cherriere@ens-paris-saclay.fr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D7ABB8-1A58-4BD7-5EE1-1A67A8A2D5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DE0580F-736E-84F8-04B9-9F06B34B4A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005FB37-DBDE-0576-95F9-EDC3B4A405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34055" y="112066"/>
            <a:ext cx="2117514" cy="61543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FE6BD52-6814-3DDD-3261-E399ECDC980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711" y="112066"/>
            <a:ext cx="1696903" cy="68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 implementation of the Fraser-Suzuki 'skewed Gaussian' function">
            <a:extLst>
              <a:ext uri="{FF2B5EF4-FFF2-40B4-BE49-F238E27FC236}">
                <a16:creationId xmlns:a16="http://schemas.microsoft.com/office/drawing/2014/main" id="{660490EF-DA83-6E7E-D9C5-B3671E4A44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31" y="175333"/>
            <a:ext cx="955964" cy="62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2D99518-064D-3288-5B2D-6990D77E0006}"/>
              </a:ext>
            </a:extLst>
          </p:cNvPr>
          <p:cNvSpPr/>
          <p:nvPr userDrawn="1"/>
        </p:nvSpPr>
        <p:spPr>
          <a:xfrm>
            <a:off x="38099" y="44153"/>
            <a:ext cx="12103100" cy="6760507"/>
          </a:xfrm>
          <a:prstGeom prst="rect">
            <a:avLst/>
          </a:prstGeom>
          <a:noFill/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</p:spTree>
    <p:extLst>
      <p:ext uri="{BB962C8B-B14F-4D97-AF65-F5344CB8AC3E}">
        <p14:creationId xmlns:p14="http://schemas.microsoft.com/office/powerpoint/2010/main" val="1034647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DC5B03-57F6-2775-20C6-33F08B83C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AC34215-F05A-DF19-7109-4AFDB6B55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A1A0DB-9501-EE8D-C5E1-3FEB77222F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77030E-7763-3BDD-F17E-D003B6590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79FE283-EDEE-AF5F-271C-BFF82A672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1552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E4DECA8-BBFC-C5E9-6490-F969E4A2B3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75880D9-B4C8-2AD0-854E-80DECF41FA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4B8BC9-8F96-FA03-412B-B5158FB960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A43AE5-62C6-0224-20FB-39DB829C4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A87945-A644-DBB0-F274-1754FB97C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3993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ndir un rectangle à un seul coin 11">
            <a:extLst>
              <a:ext uri="{FF2B5EF4-FFF2-40B4-BE49-F238E27FC236}">
                <a16:creationId xmlns:a16="http://schemas.microsoft.com/office/drawing/2014/main" id="{49486CBD-53F9-0869-39D4-FBD2DAC88244}"/>
              </a:ext>
            </a:extLst>
          </p:cNvPr>
          <p:cNvSpPr/>
          <p:nvPr userDrawn="1"/>
        </p:nvSpPr>
        <p:spPr>
          <a:xfrm flipH="1">
            <a:off x="19044" y="0"/>
            <a:ext cx="1788159" cy="491912"/>
          </a:xfrm>
          <a:prstGeom prst="round1Rect">
            <a:avLst>
              <a:gd name="adj" fmla="val 37649"/>
            </a:avLst>
          </a:prstGeom>
          <a:solidFill>
            <a:schemeClr val="accent1">
              <a:lumMod val="75000"/>
            </a:schemeClr>
          </a:solidFill>
          <a:ln w="12700">
            <a:solidFill>
              <a:schemeClr val="tx2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/>
          </a:p>
        </p:txBody>
      </p:sp>
      <p:sp>
        <p:nvSpPr>
          <p:cNvPr id="8" name="Arrondir un rectangle à un seul coin 12">
            <a:extLst>
              <a:ext uri="{FF2B5EF4-FFF2-40B4-BE49-F238E27FC236}">
                <a16:creationId xmlns:a16="http://schemas.microsoft.com/office/drawing/2014/main" id="{75312FF0-65F0-029D-023A-2335D32DCC54}"/>
              </a:ext>
            </a:extLst>
          </p:cNvPr>
          <p:cNvSpPr/>
          <p:nvPr userDrawn="1"/>
        </p:nvSpPr>
        <p:spPr>
          <a:xfrm>
            <a:off x="1851025" y="0"/>
            <a:ext cx="10312399" cy="491912"/>
          </a:xfrm>
          <a:prstGeom prst="round1Rect">
            <a:avLst>
              <a:gd name="adj" fmla="val 37649"/>
            </a:avLst>
          </a:prstGeom>
          <a:solidFill>
            <a:schemeClr val="accent1">
              <a:lumMod val="75000"/>
            </a:schemeClr>
          </a:solidFill>
          <a:ln w="12700">
            <a:solidFill>
              <a:schemeClr val="tx2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FC3736-E893-05C8-A599-44BDC2D4A90F}"/>
              </a:ext>
            </a:extLst>
          </p:cNvPr>
          <p:cNvSpPr/>
          <p:nvPr userDrawn="1"/>
        </p:nvSpPr>
        <p:spPr>
          <a:xfrm>
            <a:off x="38099" y="523875"/>
            <a:ext cx="12103100" cy="5972175"/>
          </a:xfrm>
          <a:prstGeom prst="rect">
            <a:avLst/>
          </a:prstGeom>
          <a:noFill/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1" name="Arrondir un rectangle à un seul coin 10">
            <a:extLst>
              <a:ext uri="{FF2B5EF4-FFF2-40B4-BE49-F238E27FC236}">
                <a16:creationId xmlns:a16="http://schemas.microsoft.com/office/drawing/2014/main" id="{92F4DA1F-7BF0-3AA1-AE38-ECEE7080D1E2}"/>
              </a:ext>
            </a:extLst>
          </p:cNvPr>
          <p:cNvSpPr/>
          <p:nvPr userDrawn="1"/>
        </p:nvSpPr>
        <p:spPr>
          <a:xfrm rot="10800000" flipH="1">
            <a:off x="11120638" y="6524625"/>
            <a:ext cx="1056117" cy="317797"/>
          </a:xfrm>
          <a:prstGeom prst="round1Rect">
            <a:avLst>
              <a:gd name="adj" fmla="val 37649"/>
            </a:avLst>
          </a:prstGeom>
          <a:solidFill>
            <a:schemeClr val="accent1">
              <a:lumMod val="75000"/>
            </a:schemeClr>
          </a:solidFill>
          <a:ln w="12700">
            <a:solidFill>
              <a:schemeClr val="tx2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>
              <a:latin typeface="Book Antiqua" pitchFamily="18" charset="0"/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B6B4FDEE-7AF2-C4A9-B1C4-CBAABFE29EB7}"/>
              </a:ext>
            </a:extLst>
          </p:cNvPr>
          <p:cNvCxnSpPr>
            <a:cxnSpLocks/>
          </p:cNvCxnSpPr>
          <p:nvPr userDrawn="1"/>
        </p:nvCxnSpPr>
        <p:spPr>
          <a:xfrm>
            <a:off x="1198164" y="6553199"/>
            <a:ext cx="0" cy="2606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4D9BC7F4-44F2-818D-6F01-1969AC204D69}"/>
              </a:ext>
            </a:extLst>
          </p:cNvPr>
          <p:cNvSpPr txBox="1"/>
          <p:nvPr userDrawn="1"/>
        </p:nvSpPr>
        <p:spPr>
          <a:xfrm>
            <a:off x="6212393" y="6545355"/>
            <a:ext cx="5688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050" dirty="0">
                <a:latin typeface="Book Antiqua" panose="02040602050305030304" pitchFamily="18" charset="0"/>
                <a:hlinkClick r:id="rId2"/>
              </a:rPr>
              <a:t>theodore.cherriere@ens-paris-saclay.fr</a:t>
            </a:r>
            <a:r>
              <a:rPr lang="fr-FR" sz="1050" dirty="0">
                <a:latin typeface="Book Antiqua" panose="02040602050305030304" pitchFamily="18" charset="0"/>
              </a:rPr>
              <a:t> - </a:t>
            </a:r>
            <a:r>
              <a:rPr lang="fr-FR" sz="1050" dirty="0">
                <a:latin typeface="Book Antiqua" panose="02040602050305030304" pitchFamily="18" charset="0"/>
                <a:hlinkClick r:id="rId3"/>
              </a:rPr>
              <a:t>thomas.gauthey@centralesupelec.fr</a:t>
            </a:r>
            <a:r>
              <a:rPr lang="fr-FR" sz="1050" dirty="0">
                <a:latin typeface="Book Antiqua" panose="02040602050305030304" pitchFamily="18" charset="0"/>
              </a:rPr>
              <a:t> 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C22591C-0A55-1214-1945-52A4EECCB2B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3131" y="6521202"/>
            <a:ext cx="1033264" cy="300308"/>
          </a:xfrm>
          <a:prstGeom prst="rect">
            <a:avLst/>
          </a:prstGeom>
        </p:spPr>
      </p:pic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02961C9-9056-0015-755F-AE313B75DFB6}"/>
              </a:ext>
            </a:extLst>
          </p:cNvPr>
          <p:cNvCxnSpPr>
            <a:cxnSpLocks/>
          </p:cNvCxnSpPr>
          <p:nvPr userDrawn="1"/>
        </p:nvCxnSpPr>
        <p:spPr>
          <a:xfrm>
            <a:off x="2498106" y="6553199"/>
            <a:ext cx="0" cy="2606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re 1">
            <a:extLst>
              <a:ext uri="{FF2B5EF4-FFF2-40B4-BE49-F238E27FC236}">
                <a16:creationId xmlns:a16="http://schemas.microsoft.com/office/drawing/2014/main" id="{C735E244-EF59-0F77-C4AE-8EF87FD10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1531" y="1"/>
            <a:ext cx="9985109" cy="50482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200">
                <a:solidFill>
                  <a:schemeClr val="bg1"/>
                </a:solidFill>
                <a:latin typeface="Book Antiqua" pitchFamily="18" charset="0"/>
              </a:defRPr>
            </a:lvl1pPr>
          </a:lstStyle>
          <a:p>
            <a:endParaRPr lang="fr-FR" dirty="0"/>
          </a:p>
        </p:txBody>
      </p:sp>
      <p:sp>
        <p:nvSpPr>
          <p:cNvPr id="29" name="Espace réservé du texte 19">
            <a:extLst>
              <a:ext uri="{FF2B5EF4-FFF2-40B4-BE49-F238E27FC236}">
                <a16:creationId xmlns:a16="http://schemas.microsoft.com/office/drawing/2014/main" id="{86083F97-7143-42F2-E4A5-D7F6E33D59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5360" y="31433"/>
            <a:ext cx="1471843" cy="480060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None/>
              <a:defRPr sz="2800">
                <a:solidFill>
                  <a:schemeClr val="bg1"/>
                </a:solidFill>
                <a:latin typeface="Book Antiqua" pitchFamily="18" charset="0"/>
              </a:defRPr>
            </a:lvl1pPr>
          </a:lstStyle>
          <a:p>
            <a:pPr lvl="0"/>
            <a:endParaRPr lang="fr-FR" dirty="0"/>
          </a:p>
        </p:txBody>
      </p:sp>
      <p:sp>
        <p:nvSpPr>
          <p:cNvPr id="30" name="Espace réservé du texte 19">
            <a:extLst>
              <a:ext uri="{FF2B5EF4-FFF2-40B4-BE49-F238E27FC236}">
                <a16:creationId xmlns:a16="http://schemas.microsoft.com/office/drawing/2014/main" id="{BBAC43C9-060D-7487-5370-9E1164093E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0980" y="640080"/>
            <a:ext cx="11775543" cy="5694045"/>
          </a:xfrm>
          <a:prstGeom prst="rect">
            <a:avLst/>
          </a:prstGeom>
          <a:noFill/>
        </p:spPr>
        <p:txBody>
          <a:bodyPr anchor="t" anchorCtr="0">
            <a:noAutofit/>
          </a:bodyPr>
          <a:lstStyle>
            <a:lvl1pPr algn="l">
              <a:buNone/>
              <a:defRPr sz="2800">
                <a:solidFill>
                  <a:schemeClr val="tx1"/>
                </a:solidFill>
                <a:latin typeface="Book Antiqua" pitchFamily="18" charset="0"/>
              </a:defRPr>
            </a:lvl1pPr>
          </a:lstStyle>
          <a:p>
            <a:pPr lvl="0"/>
            <a:endParaRPr lang="fr-FR" dirty="0"/>
          </a:p>
        </p:txBody>
      </p:sp>
      <p:sp>
        <p:nvSpPr>
          <p:cNvPr id="31" name="Espace réservé du numéro de diapositive 5">
            <a:extLst>
              <a:ext uri="{FF2B5EF4-FFF2-40B4-BE49-F238E27FC236}">
                <a16:creationId xmlns:a16="http://schemas.microsoft.com/office/drawing/2014/main" id="{B60B750E-2A3C-DD96-D3D6-2D547993A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2939" y="6515099"/>
            <a:ext cx="593584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BDEAE585-57F8-42D9-BE36-DBC35DCF3239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514E488-BC28-6392-136E-478825253FBE}"/>
              </a:ext>
            </a:extLst>
          </p:cNvPr>
          <p:cNvSpPr txBox="1"/>
          <p:nvPr userDrawn="1"/>
        </p:nvSpPr>
        <p:spPr>
          <a:xfrm>
            <a:off x="2754155" y="6541277"/>
            <a:ext cx="313316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b="0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Optimisation Topologique d’un Transformateur</a:t>
            </a:r>
            <a:endParaRPr lang="fr-FR" sz="1050" b="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AF6154E8-593C-11A4-2BF9-A063F6E8C1EC}"/>
              </a:ext>
            </a:extLst>
          </p:cNvPr>
          <p:cNvCxnSpPr>
            <a:cxnSpLocks/>
          </p:cNvCxnSpPr>
          <p:nvPr userDrawn="1"/>
        </p:nvCxnSpPr>
        <p:spPr>
          <a:xfrm>
            <a:off x="6004639" y="6550957"/>
            <a:ext cx="0" cy="2606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9906341A-5139-B426-B041-5F8C35A19083}"/>
              </a:ext>
            </a:extLst>
          </p:cNvPr>
          <p:cNvSpPr txBox="1"/>
          <p:nvPr userDrawn="1"/>
        </p:nvSpPr>
        <p:spPr>
          <a:xfrm>
            <a:off x="1378696" y="6541277"/>
            <a:ext cx="90101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50" b="0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10 mai 2023</a:t>
            </a:r>
            <a:endParaRPr lang="fr-FR" sz="1050" b="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034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37F21E-6457-89A8-4D4C-7CCA49B5F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7F14F28-1BF3-2014-0436-7D3509FE4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4212A3B-1B24-B6B5-F063-0A810FF8FE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4119588-18EB-7019-EA34-3CE866CBF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5A0831-599D-C25B-1E6B-43688D80F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9008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07E5BD-5D8E-15EC-3121-6CA118A28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A509A1-4ECA-A1D7-1D0C-56D2B16453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F6066F1-9B8A-FD5A-4B19-12B203A60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AD36CCE-90A5-403F-2965-2962B5EA99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7211AC7-DA55-2EDF-ADBA-41C78FC02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2D817A5-3DD2-9344-ACF8-157DA9A5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6009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391EA7-81AA-7A48-25F0-73F6AA080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4A63F0B-1958-CBEF-AB62-8193309B6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978EAEC-B465-DB87-3F7E-20154555BA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D51FD01-B7D9-C5E6-5DC5-7B4EBC0189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C72B75E-CA92-7A7C-A060-B2725634D1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99503B2-39DC-B74B-7FCA-A6D235A5A7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27F312-6D4D-30BD-39E6-279126C16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0352958-4A60-C68B-3143-C9AA8C098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80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E00FB2-D0BA-C986-BA9B-0D0188EA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5B40C21-BAC0-AB43-2EEE-E4796F3223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49EF27F-2E30-AA4F-1D51-FA5DF2539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8804BF-D4AB-BE0F-5F65-71F5E4BE3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7300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FA2E33E-2840-067A-9D3C-7A08F10655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2770774-5B5B-6508-1C3C-E348D96DF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93BDD55-6E48-4D54-66B5-2A07A943A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64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3A5358-FB64-3C38-F27F-FC033D0BD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238AD8-CA60-DF33-82A7-FF79C6295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2AAA00-21FF-47BD-98CD-F5256A769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BCF2BC8-C3DC-8575-823E-096DDA41CD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5F2E0BE-179A-814D-642E-561928CEA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391DDC6-2702-3F34-52B0-5DD13A57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570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BE534A-FCAA-0569-681C-35119F115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E6E9CF4-E0B4-86B9-8F05-C39CAFB4F3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A46CC6B-CF08-9BEE-A0BB-2E3E4A309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F9DD72-9AF2-941C-269B-B032C8F1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0DBC7DA-B6DB-4328-678D-330F0F97F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EF31AE-D764-7508-7752-4D8353B4C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7929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6020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erpulse.com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www.deeperpulse.com/" TargetMode="External"/><Relationship Id="rId7" Type="http://schemas.openxmlformats.org/officeDocument/2006/relationships/image" Target="../media/image34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link.springer.com/article/10.1007/BF01742754" TargetMode="External"/><Relationship Id="rId7" Type="http://schemas.openxmlformats.org/officeDocument/2006/relationships/image" Target="../media/image38.png"/><Relationship Id="rId2" Type="http://schemas.openxmlformats.org/officeDocument/2006/relationships/hyperlink" Target="https://link.springer.com/article/10.1007/BF01650949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hyperlink" Target="https://link.springer.com/article/10.1007/s001580050176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enicsproject.org/" TargetMode="External"/><Relationship Id="rId7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gsolve.org/" TargetMode="External"/><Relationship Id="rId5" Type="http://schemas.openxmlformats.org/officeDocument/2006/relationships/hyperlink" Target="https://www.onelab.info/" TargetMode="External"/><Relationship Id="rId4" Type="http://schemas.openxmlformats.org/officeDocument/2006/relationships/hyperlink" Target="https://freefem.org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tcherrie/tutoriel_optimisation_topologique_GDR_SEED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hyperlink" Target="https://connectme.geeps.centralesupelec.fr:555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hyperlink" Target="https://fr.abcdef.wiki/wiki/Lagrange_multiplier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2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s://doi.org/10.3390/machines10030206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gi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46AD2B-F553-2CB6-87FD-35DCB1CFF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42026"/>
            <a:ext cx="9144000" cy="3230131"/>
          </a:xfrm>
        </p:spPr>
        <p:txBody>
          <a:bodyPr>
            <a:normAutofit/>
          </a:bodyPr>
          <a:lstStyle/>
          <a:p>
            <a:r>
              <a:rPr lang="fr-FR" dirty="0">
                <a:latin typeface="Book Antiqua" panose="02040602050305030304" pitchFamily="18" charset="0"/>
              </a:rPr>
              <a:t>Tutoriel</a:t>
            </a:r>
            <a:br>
              <a:rPr lang="fr-FR" dirty="0">
                <a:latin typeface="Book Antiqua" panose="02040602050305030304" pitchFamily="18" charset="0"/>
              </a:rPr>
            </a:br>
            <a:r>
              <a:rPr lang="fr-FR" sz="2000" dirty="0">
                <a:solidFill>
                  <a:schemeClr val="bg1"/>
                </a:solidFill>
                <a:latin typeface="Book Antiqua" panose="02040602050305030304" pitchFamily="18" charset="0"/>
              </a:rPr>
              <a:t>4</a:t>
            </a:r>
            <a:r>
              <a:rPr lang="fr-FR" dirty="0">
                <a:latin typeface="Book Antiqua" panose="02040602050305030304" pitchFamily="18" charset="0"/>
              </a:rPr>
              <a:t/>
            </a:r>
            <a:br>
              <a:rPr lang="fr-FR" dirty="0">
                <a:latin typeface="Book Antiqua" panose="02040602050305030304" pitchFamily="18" charset="0"/>
              </a:rPr>
            </a:br>
            <a:r>
              <a:rPr lang="fr-FR" dirty="0">
                <a:latin typeface="Book Antiqua" panose="02040602050305030304" pitchFamily="18" charset="0"/>
              </a:rPr>
              <a:t>Optimisation Topologique d’un Transformateur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0B2D3D7-8BB0-F46A-2E7E-447290C3E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65487"/>
            <a:ext cx="9144000" cy="1947862"/>
          </a:xfrm>
        </p:spPr>
        <p:txBody>
          <a:bodyPr>
            <a:normAutofit fontScale="92500" lnSpcReduction="10000"/>
          </a:bodyPr>
          <a:lstStyle/>
          <a:p>
            <a:r>
              <a:rPr lang="fr-FR" b="1" dirty="0">
                <a:latin typeface="Book Antiqua" panose="02040602050305030304" pitchFamily="18" charset="0"/>
              </a:rPr>
              <a:t>Théodore </a:t>
            </a:r>
            <a:r>
              <a:rPr lang="fr-FR" b="1" dirty="0" err="1">
                <a:latin typeface="Book Antiqua" panose="02040602050305030304" pitchFamily="18" charset="0"/>
              </a:rPr>
              <a:t>Cherrière</a:t>
            </a:r>
            <a:r>
              <a:rPr lang="fr-FR" dirty="0">
                <a:latin typeface="Book Antiqua" panose="02040602050305030304" pitchFamily="18" charset="0"/>
              </a:rPr>
              <a:t>, SATIE, ENS Paris-Saclay</a:t>
            </a:r>
          </a:p>
          <a:p>
            <a:r>
              <a:rPr lang="fr-FR" b="1" dirty="0">
                <a:latin typeface="Book Antiqua" panose="02040602050305030304" pitchFamily="18" charset="0"/>
              </a:rPr>
              <a:t>Thomas Gauthey</a:t>
            </a:r>
            <a:r>
              <a:rPr lang="fr-FR" dirty="0">
                <a:latin typeface="Book Antiqua" panose="02040602050305030304" pitchFamily="18" charset="0"/>
              </a:rPr>
              <a:t>, </a:t>
            </a:r>
            <a:r>
              <a:rPr lang="fr-FR" dirty="0" err="1">
                <a:latin typeface="Book Antiqua" panose="02040602050305030304" pitchFamily="18" charset="0"/>
              </a:rPr>
              <a:t>GeePs</a:t>
            </a:r>
            <a:r>
              <a:rPr lang="fr-FR" dirty="0">
                <a:latin typeface="Book Antiqua" panose="02040602050305030304" pitchFamily="18" charset="0"/>
              </a:rPr>
              <a:t>, CentraleSupélec</a:t>
            </a:r>
          </a:p>
          <a:p>
            <a:endParaRPr lang="fr-FR" dirty="0">
              <a:latin typeface="Book Antiqua" panose="02040602050305030304" pitchFamily="18" charset="0"/>
            </a:endParaRPr>
          </a:p>
          <a:p>
            <a:r>
              <a:rPr lang="fr-FR" dirty="0">
                <a:latin typeface="Book Antiqua" panose="02040602050305030304" pitchFamily="18" charset="0"/>
              </a:rPr>
              <a:t>10/05/2023</a:t>
            </a:r>
          </a:p>
          <a:p>
            <a:r>
              <a:rPr lang="fr-FR" dirty="0">
                <a:latin typeface="Book Antiqua" panose="02040602050305030304" pitchFamily="18" charset="0"/>
              </a:rPr>
              <a:t>Cnam, Paris</a:t>
            </a:r>
          </a:p>
        </p:txBody>
      </p:sp>
    </p:spTree>
    <p:extLst>
      <p:ext uri="{BB962C8B-B14F-4D97-AF65-F5344CB8AC3E}">
        <p14:creationId xmlns:p14="http://schemas.microsoft.com/office/powerpoint/2010/main" val="3640797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FE302FDF-BEED-4DC4-24B5-437428D8BBD8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FAE40B-E5E8-C634-E6D6-9F80B155733D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FCA6345-D7FE-F5F2-6E1B-F1D548101EC4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4B9119AA-338D-BFC5-CF72-6FC5BD5B90ED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E2D9E724-1983-F197-4BEE-A6734221F932}"/>
              </a:ext>
            </a:extLst>
          </p:cNvPr>
          <p:cNvSpPr txBox="1">
            <a:spLocks/>
          </p:cNvSpPr>
          <p:nvPr/>
        </p:nvSpPr>
        <p:spPr>
          <a:xfrm>
            <a:off x="1013089" y="1446646"/>
            <a:ext cx="10190747" cy="73225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Inconvénients</a:t>
            </a:r>
            <a:r>
              <a:rPr lang="fr-FR" dirty="0">
                <a:latin typeface="Book Antiqua" panose="02040602050305030304" pitchFamily="18" charset="0"/>
              </a:rPr>
              <a:t>: Il reste des formes inatteignables. Méthode sensible à la forme initiale.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092F7E5-B30B-5766-FA7D-F97D0E6A8B7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537" y="1446374"/>
            <a:ext cx="721439" cy="742052"/>
          </a:xfrm>
          <a:prstGeom prst="rect">
            <a:avLst/>
          </a:pr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340547AC-5C81-964B-2289-4AE239CC5845}"/>
              </a:ext>
            </a:extLst>
          </p:cNvPr>
          <p:cNvSpPr/>
          <p:nvPr/>
        </p:nvSpPr>
        <p:spPr>
          <a:xfrm>
            <a:off x="5625169" y="2930386"/>
            <a:ext cx="986489" cy="119619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3B0EC18-925F-CA9D-6EC3-7269BE1CB7B6}"/>
              </a:ext>
            </a:extLst>
          </p:cNvPr>
          <p:cNvSpPr txBox="1"/>
          <p:nvPr/>
        </p:nvSpPr>
        <p:spPr>
          <a:xfrm>
            <a:off x="5302370" y="4319959"/>
            <a:ext cx="173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ook Antiqua" panose="02040602050305030304" pitchFamily="18" charset="0"/>
              </a:rPr>
              <a:t>Forme initiale</a:t>
            </a:r>
          </a:p>
        </p:txBody>
      </p:sp>
      <p:sp>
        <p:nvSpPr>
          <p:cNvPr id="14" name="Flèche droite 15">
            <a:extLst>
              <a:ext uri="{FF2B5EF4-FFF2-40B4-BE49-F238E27FC236}">
                <a16:creationId xmlns:a16="http://schemas.microsoft.com/office/drawing/2014/main" id="{569E49EC-7424-13F5-CC89-646CD77F3F25}"/>
              </a:ext>
            </a:extLst>
          </p:cNvPr>
          <p:cNvSpPr/>
          <p:nvPr/>
        </p:nvSpPr>
        <p:spPr>
          <a:xfrm>
            <a:off x="6821584" y="3292274"/>
            <a:ext cx="533400" cy="479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orme libre 16">
            <a:extLst>
              <a:ext uri="{FF2B5EF4-FFF2-40B4-BE49-F238E27FC236}">
                <a16:creationId xmlns:a16="http://schemas.microsoft.com/office/drawing/2014/main" id="{46C0CAB6-FBED-624F-9E1D-BDF2463D73B7}"/>
              </a:ext>
            </a:extLst>
          </p:cNvPr>
          <p:cNvSpPr/>
          <p:nvPr/>
        </p:nvSpPr>
        <p:spPr>
          <a:xfrm>
            <a:off x="7422320" y="2545809"/>
            <a:ext cx="983198" cy="857673"/>
          </a:xfrm>
          <a:custGeom>
            <a:avLst/>
            <a:gdLst>
              <a:gd name="connsiteX0" fmla="*/ 555481 w 1979462"/>
              <a:gd name="connsiteY0" fmla="*/ 1551242 h 1745720"/>
              <a:gd name="connsiteX1" fmla="*/ 50656 w 1979462"/>
              <a:gd name="connsiteY1" fmla="*/ 846392 h 1745720"/>
              <a:gd name="connsiteX2" fmla="*/ 88756 w 1979462"/>
              <a:gd name="connsiteY2" fmla="*/ 46292 h 1745720"/>
              <a:gd name="connsiteX3" fmla="*/ 679306 w 1979462"/>
              <a:gd name="connsiteY3" fmla="*/ 151067 h 1745720"/>
              <a:gd name="connsiteX4" fmla="*/ 879331 w 1979462"/>
              <a:gd name="connsiteY4" fmla="*/ 608267 h 1745720"/>
              <a:gd name="connsiteX5" fmla="*/ 1079356 w 1979462"/>
              <a:gd name="connsiteY5" fmla="*/ 598742 h 1745720"/>
              <a:gd name="connsiteX6" fmla="*/ 1355581 w 1979462"/>
              <a:gd name="connsiteY6" fmla="*/ 65342 h 1745720"/>
              <a:gd name="connsiteX7" fmla="*/ 1888981 w 1979462"/>
              <a:gd name="connsiteY7" fmla="*/ 141542 h 1745720"/>
              <a:gd name="connsiteX8" fmla="*/ 1879456 w 1979462"/>
              <a:gd name="connsiteY8" fmla="*/ 913067 h 1745720"/>
              <a:gd name="connsiteX9" fmla="*/ 907906 w 1979462"/>
              <a:gd name="connsiteY9" fmla="*/ 1703642 h 1745720"/>
              <a:gd name="connsiteX10" fmla="*/ 555481 w 1979462"/>
              <a:gd name="connsiteY10" fmla="*/ 1551242 h 174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79462" h="1745720">
                <a:moveTo>
                  <a:pt x="555481" y="1551242"/>
                </a:moveTo>
                <a:cubicBezTo>
                  <a:pt x="412606" y="1408367"/>
                  <a:pt x="128443" y="1097217"/>
                  <a:pt x="50656" y="846392"/>
                </a:cubicBezTo>
                <a:cubicBezTo>
                  <a:pt x="-27132" y="595567"/>
                  <a:pt x="-16019" y="162179"/>
                  <a:pt x="88756" y="46292"/>
                </a:cubicBezTo>
                <a:cubicBezTo>
                  <a:pt x="193531" y="-69596"/>
                  <a:pt x="547544" y="57405"/>
                  <a:pt x="679306" y="151067"/>
                </a:cubicBezTo>
                <a:cubicBezTo>
                  <a:pt x="811068" y="244729"/>
                  <a:pt x="812656" y="533654"/>
                  <a:pt x="879331" y="608267"/>
                </a:cubicBezTo>
                <a:cubicBezTo>
                  <a:pt x="946006" y="682879"/>
                  <a:pt x="999981" y="689229"/>
                  <a:pt x="1079356" y="598742"/>
                </a:cubicBezTo>
                <a:cubicBezTo>
                  <a:pt x="1158731" y="508255"/>
                  <a:pt x="1220644" y="141542"/>
                  <a:pt x="1355581" y="65342"/>
                </a:cubicBezTo>
                <a:cubicBezTo>
                  <a:pt x="1490519" y="-10858"/>
                  <a:pt x="1801669" y="255"/>
                  <a:pt x="1888981" y="141542"/>
                </a:cubicBezTo>
                <a:cubicBezTo>
                  <a:pt x="1976293" y="282829"/>
                  <a:pt x="2042968" y="652717"/>
                  <a:pt x="1879456" y="913067"/>
                </a:cubicBezTo>
                <a:cubicBezTo>
                  <a:pt x="1715944" y="1173417"/>
                  <a:pt x="1126981" y="1595692"/>
                  <a:pt x="907906" y="1703642"/>
                </a:cubicBezTo>
                <a:cubicBezTo>
                  <a:pt x="688831" y="1811592"/>
                  <a:pt x="698356" y="1694117"/>
                  <a:pt x="555481" y="1551242"/>
                </a:cubicBezTo>
                <a:close/>
              </a:path>
            </a:pathLst>
          </a:cu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xplosion 1 17">
            <a:extLst>
              <a:ext uri="{FF2B5EF4-FFF2-40B4-BE49-F238E27FC236}">
                <a16:creationId xmlns:a16="http://schemas.microsoft.com/office/drawing/2014/main" id="{4DC72FE7-9593-F41A-03C7-8853F6253C0F}"/>
              </a:ext>
            </a:extLst>
          </p:cNvPr>
          <p:cNvSpPr/>
          <p:nvPr/>
        </p:nvSpPr>
        <p:spPr>
          <a:xfrm>
            <a:off x="8022791" y="3263696"/>
            <a:ext cx="800100" cy="979880"/>
          </a:xfrm>
          <a:prstGeom prst="irregularSeal1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Lune 16">
            <a:extLst>
              <a:ext uri="{FF2B5EF4-FFF2-40B4-BE49-F238E27FC236}">
                <a16:creationId xmlns:a16="http://schemas.microsoft.com/office/drawing/2014/main" id="{F2BEA4F3-DE83-46B4-F0BC-11BC50B4CA02}"/>
              </a:ext>
            </a:extLst>
          </p:cNvPr>
          <p:cNvSpPr/>
          <p:nvPr/>
        </p:nvSpPr>
        <p:spPr>
          <a:xfrm rot="17209984">
            <a:off x="8779244" y="2571784"/>
            <a:ext cx="694187" cy="736803"/>
          </a:xfrm>
          <a:prstGeom prst="moon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C29AC21-812A-F30D-68C0-18A402AD7D62}"/>
              </a:ext>
            </a:extLst>
          </p:cNvPr>
          <p:cNvSpPr txBox="1"/>
          <p:nvPr/>
        </p:nvSpPr>
        <p:spPr>
          <a:xfrm>
            <a:off x="7565281" y="4243576"/>
            <a:ext cx="1680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ook Antiqua" panose="02040602050305030304" pitchFamily="18" charset="0"/>
              </a:rPr>
              <a:t>Formes atteignables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1D672036-A2ED-2735-E7AC-8513771279D9}"/>
              </a:ext>
            </a:extLst>
          </p:cNvPr>
          <p:cNvSpPr txBox="1"/>
          <p:nvPr/>
        </p:nvSpPr>
        <p:spPr>
          <a:xfrm>
            <a:off x="10058400" y="4243575"/>
            <a:ext cx="1680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ook Antiqua" panose="02040602050305030304" pitchFamily="18" charset="0"/>
              </a:rPr>
              <a:t>Forme inatteignable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8C7AC718-0FAE-C955-F457-CB779C559C6E}"/>
              </a:ext>
            </a:extLst>
          </p:cNvPr>
          <p:cNvSpPr/>
          <p:nvPr/>
        </p:nvSpPr>
        <p:spPr>
          <a:xfrm>
            <a:off x="10229940" y="2714529"/>
            <a:ext cx="1200060" cy="137790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5A7245C5-F1C7-B763-7FD6-018CEC33A70D}"/>
              </a:ext>
            </a:extLst>
          </p:cNvPr>
          <p:cNvSpPr/>
          <p:nvPr/>
        </p:nvSpPr>
        <p:spPr>
          <a:xfrm>
            <a:off x="10830015" y="3130823"/>
            <a:ext cx="421767" cy="496535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5B3B372F-9976-ED1C-D784-EC943D6488BA}"/>
              </a:ext>
            </a:extLst>
          </p:cNvPr>
          <p:cNvSpPr txBox="1"/>
          <p:nvPr/>
        </p:nvSpPr>
        <p:spPr>
          <a:xfrm>
            <a:off x="1278485" y="5457867"/>
            <a:ext cx="10421246" cy="5232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On aimerait une approche qui permette de </a:t>
            </a:r>
            <a:r>
              <a:rPr lang="fr-FR" sz="2800" b="1" dirty="0">
                <a:latin typeface="Book Antiqua" panose="02040602050305030304" pitchFamily="18" charset="0"/>
              </a:rPr>
              <a:t>changer la topologie</a:t>
            </a:r>
            <a:r>
              <a:rPr lang="fr-FR" sz="2800" dirty="0">
                <a:latin typeface="Book Antiqua" panose="02040602050305030304" pitchFamily="18" charset="0"/>
              </a:rPr>
              <a:t>.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C34FBB88-5E42-B307-1078-14A81F819D3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74" y="5308258"/>
            <a:ext cx="766354" cy="76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2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/>
      <p:bldP spid="37" grpId="0"/>
      <p:bldP spid="38" grpId="0" animBg="1"/>
      <p:bldP spid="39" grpId="0" animBg="1"/>
      <p:bldP spid="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74C6A713-2473-73BF-199F-738BC88D8984}"/>
              </a:ext>
            </a:extLst>
          </p:cNvPr>
          <p:cNvSpPr/>
          <p:nvPr/>
        </p:nvSpPr>
        <p:spPr>
          <a:xfrm>
            <a:off x="153996" y="2238735"/>
            <a:ext cx="6961179" cy="2542454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9BF347-3727-F038-7275-0AC13920E2C4}"/>
              </a:ext>
            </a:extLst>
          </p:cNvPr>
          <p:cNvSpPr/>
          <p:nvPr/>
        </p:nvSpPr>
        <p:spPr>
          <a:xfrm>
            <a:off x="5093748" y="3156019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topologique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74DBFD24-AB0D-2E87-CF22-55D6CC34DB17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5298A2-B212-CB5F-4EE8-2F38FFC08B53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2CEFC533-C148-EC4A-BB6B-1017C577B437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513FBFD6-CB3A-8D3E-FADE-EA93E2FB80F4}"/>
              </a:ext>
            </a:extLst>
          </p:cNvPr>
          <p:cNvCxnSpPr>
            <a:stCxn id="19" idx="6"/>
            <a:endCxn id="25" idx="1"/>
          </p:cNvCxnSpPr>
          <p:nvPr/>
        </p:nvCxnSpPr>
        <p:spPr>
          <a:xfrm>
            <a:off x="7115175" y="3509962"/>
            <a:ext cx="523876" cy="917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>
            <a:extLst>
              <a:ext uri="{FF2B5EF4-FFF2-40B4-BE49-F238E27FC236}">
                <a16:creationId xmlns:a16="http://schemas.microsoft.com/office/drawing/2014/main" id="{54CF396E-40E6-F47A-3319-FA7F34AD8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051" y="2176848"/>
            <a:ext cx="1917340" cy="2684571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0BE3FEEE-00BA-724F-1B27-E080CFE05453}"/>
              </a:ext>
            </a:extLst>
          </p:cNvPr>
          <p:cNvSpPr txBox="1"/>
          <p:nvPr/>
        </p:nvSpPr>
        <p:spPr>
          <a:xfrm>
            <a:off x="9851243" y="6050683"/>
            <a:ext cx="18415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>
                <a:latin typeface="Book Antiqua" panose="02040602050305030304" pitchFamily="18" charset="0"/>
                <a:hlinkClick r:id="rId3"/>
              </a:rPr>
              <a:t>Deeper</a:t>
            </a:r>
            <a:r>
              <a:rPr lang="fr-FR" sz="900" dirty="0">
                <a:latin typeface="Book Antiqua" panose="02040602050305030304" pitchFamily="18" charset="0"/>
                <a:hlinkClick r:id="rId3"/>
              </a:rPr>
              <a:t> pulse, 2019</a:t>
            </a:r>
            <a:endParaRPr lang="fr-FR" sz="900" dirty="0">
              <a:latin typeface="Book Antiqua" panose="02040602050305030304" pitchFamily="18" charset="0"/>
            </a:endParaRP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7A070F59-F5B3-09AA-383C-CF882C470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4914" y="4810121"/>
            <a:ext cx="2134190" cy="127784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EE6008EC-C06D-DD20-1F93-F461FA29B3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152" y="5050987"/>
            <a:ext cx="2775239" cy="1155538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BC36E57F-AF8F-ED32-60A3-4836F202C59C}"/>
              </a:ext>
            </a:extLst>
          </p:cNvPr>
          <p:cNvSpPr txBox="1"/>
          <p:nvPr/>
        </p:nvSpPr>
        <p:spPr>
          <a:xfrm>
            <a:off x="7248004" y="6105349"/>
            <a:ext cx="18415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>
                <a:latin typeface="Book Antiqua" panose="02040602050305030304" pitchFamily="18" charset="0"/>
              </a:rPr>
              <a:t>Gauthey</a:t>
            </a:r>
            <a:r>
              <a:rPr lang="fr-FR" sz="900" dirty="0">
                <a:latin typeface="Book Antiqua" panose="02040602050305030304" pitchFamily="18" charset="0"/>
              </a:rPr>
              <a:t> et. al., ICEM 2022</a:t>
            </a: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192E3667-6CC3-9881-E049-C5A6C1FAC15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4225" y="1182665"/>
            <a:ext cx="800100" cy="923925"/>
          </a:xfrm>
          <a:prstGeom prst="rect">
            <a:avLst/>
          </a:prstGeom>
        </p:spPr>
      </p:pic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8F1FA223-4ACC-B31B-0CEC-4AC283BE2248}"/>
              </a:ext>
            </a:extLst>
          </p:cNvPr>
          <p:cNvSpPr txBox="1">
            <a:spLocks/>
          </p:cNvSpPr>
          <p:nvPr/>
        </p:nvSpPr>
        <p:spPr>
          <a:xfrm>
            <a:off x="964542" y="1380250"/>
            <a:ext cx="10190747" cy="73225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3</a:t>
            </a:r>
            <a:r>
              <a:rPr lang="fr-FR" dirty="0">
                <a:latin typeface="Book Antiqua" panose="02040602050305030304" pitchFamily="18" charset="0"/>
              </a:rPr>
              <a:t>: On représente la géométrie non-plus par ses grandeurs géométriques, mais par ses propriétés matériaux.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32" name="Titre 1">
            <a:extLst>
              <a:ext uri="{FF2B5EF4-FFF2-40B4-BE49-F238E27FC236}">
                <a16:creationId xmlns:a16="http://schemas.microsoft.com/office/drawing/2014/main" id="{CD4761F5-33C3-D038-0D1E-0E0DADE4E060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20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6" grpId="0"/>
      <p:bldP spid="29" grpId="0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6F2859-AE99-707D-8E93-DDE4E367AD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F576315-18A3-CA4F-3AE9-CEFF153851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6BA3639-830D-B483-0C0E-E0291393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E419BFE-E032-BC5F-AA2E-4ABA2D25D4B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24994012-75FF-7905-A3DA-725888E51C06}"/>
              </a:ext>
            </a:extLst>
          </p:cNvPr>
          <p:cNvSpPr/>
          <p:nvPr/>
        </p:nvSpPr>
        <p:spPr>
          <a:xfrm>
            <a:off x="153996" y="2238735"/>
            <a:ext cx="6961179" cy="2542454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C34FA-99FB-A56C-398B-A1135AECF2A0}"/>
              </a:ext>
            </a:extLst>
          </p:cNvPr>
          <p:cNvSpPr/>
          <p:nvPr/>
        </p:nvSpPr>
        <p:spPr>
          <a:xfrm>
            <a:off x="5093748" y="3156019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topologique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BA58413-55CE-0241-002D-DD10847CAEB2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A2779C-CD4F-D212-D6E4-07BDB4E2057B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49E300F2-E261-993B-092B-E9515B368082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80A148C3-750F-92DA-A2F4-A9939A9251AB}"/>
              </a:ext>
            </a:extLst>
          </p:cNvPr>
          <p:cNvCxnSpPr>
            <a:stCxn id="7" idx="6"/>
            <a:endCxn id="13" idx="1"/>
          </p:cNvCxnSpPr>
          <p:nvPr/>
        </p:nvCxnSpPr>
        <p:spPr>
          <a:xfrm>
            <a:off x="7115175" y="3509962"/>
            <a:ext cx="523876" cy="917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26163FCD-1B7B-73A9-8381-608322D21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051" y="2176848"/>
            <a:ext cx="1917340" cy="2684571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9E3F4049-3CE2-4234-765C-D65D7D173527}"/>
              </a:ext>
            </a:extLst>
          </p:cNvPr>
          <p:cNvSpPr txBox="1"/>
          <p:nvPr/>
        </p:nvSpPr>
        <p:spPr>
          <a:xfrm>
            <a:off x="9851243" y="6050683"/>
            <a:ext cx="18415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>
                <a:latin typeface="Book Antiqua" panose="02040602050305030304" pitchFamily="18" charset="0"/>
                <a:hlinkClick r:id="rId3"/>
              </a:rPr>
              <a:t>Deeper</a:t>
            </a:r>
            <a:r>
              <a:rPr lang="fr-FR" sz="900" dirty="0">
                <a:latin typeface="Book Antiqua" panose="02040602050305030304" pitchFamily="18" charset="0"/>
                <a:hlinkClick r:id="rId3"/>
              </a:rPr>
              <a:t> pulse, 2019</a:t>
            </a:r>
            <a:endParaRPr lang="fr-FR" sz="900" dirty="0">
              <a:latin typeface="Book Antiqua" panose="02040602050305030304" pitchFamily="18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AD22FC3-CCB8-E12C-B15D-0E7D41C67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4914" y="4810121"/>
            <a:ext cx="2134190" cy="127784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9A3CAE0-6D3B-6C3D-ADDA-B4C81B7CC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152" y="5050987"/>
            <a:ext cx="2775239" cy="1155538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03CE03F4-F6C9-1054-808B-E767861F60D4}"/>
              </a:ext>
            </a:extLst>
          </p:cNvPr>
          <p:cNvSpPr txBox="1"/>
          <p:nvPr/>
        </p:nvSpPr>
        <p:spPr>
          <a:xfrm>
            <a:off x="7248004" y="6105349"/>
            <a:ext cx="18415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>
                <a:latin typeface="Book Antiqua" panose="02040602050305030304" pitchFamily="18" charset="0"/>
              </a:rPr>
              <a:t>Gauthey</a:t>
            </a:r>
            <a:r>
              <a:rPr lang="fr-FR" sz="900" dirty="0">
                <a:latin typeface="Book Antiqua" panose="02040602050305030304" pitchFamily="18" charset="0"/>
              </a:rPr>
              <a:t> et. al., ICEM 2022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CF8D4316-7CDC-FAC9-5C67-44F9E959BC9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4225" y="1182665"/>
            <a:ext cx="800100" cy="923925"/>
          </a:xfrm>
          <a:prstGeom prst="rect">
            <a:avLst/>
          </a:prstGeom>
        </p:spPr>
      </p:pic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89361027-C789-C200-A3A7-2BD939F208B0}"/>
              </a:ext>
            </a:extLst>
          </p:cNvPr>
          <p:cNvSpPr txBox="1">
            <a:spLocks/>
          </p:cNvSpPr>
          <p:nvPr/>
        </p:nvSpPr>
        <p:spPr>
          <a:xfrm>
            <a:off x="964542" y="1380250"/>
            <a:ext cx="10190747" cy="73225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3</a:t>
            </a:r>
            <a:r>
              <a:rPr lang="fr-FR" dirty="0">
                <a:latin typeface="Book Antiqua" panose="02040602050305030304" pitchFamily="18" charset="0"/>
              </a:rPr>
              <a:t>: On représente la géométrie non-plus par ses grandeurs géométriques, mais par un champ de propriétés matériaux.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8C388C0E-C6DF-D17A-8FE0-AACBF286CF9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338"/>
          <a:stretch/>
        </p:blipFill>
        <p:spPr>
          <a:xfrm>
            <a:off x="9743744" y="2315394"/>
            <a:ext cx="2252779" cy="2147474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1D3D8CC3-5930-EDA5-A864-1952F03C5165}"/>
              </a:ext>
            </a:extLst>
          </p:cNvPr>
          <p:cNvSpPr txBox="1"/>
          <p:nvPr/>
        </p:nvSpPr>
        <p:spPr>
          <a:xfrm>
            <a:off x="9877666" y="4501158"/>
            <a:ext cx="211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>
                <a:latin typeface="Book Antiqua" panose="02040602050305030304" pitchFamily="18" charset="0"/>
              </a:rPr>
              <a:t>Cherriere et. al., ICEM 2022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17C0CC6-8FAA-2521-2755-B8A4CE9A8B02}"/>
              </a:ext>
            </a:extLst>
          </p:cNvPr>
          <p:cNvSpPr txBox="1"/>
          <p:nvPr/>
        </p:nvSpPr>
        <p:spPr>
          <a:xfrm>
            <a:off x="1871531" y="5248588"/>
            <a:ext cx="3863095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Nous allons étudier en détail cette approche.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66D84D5D-2E48-6D15-06BC-DA733CFDC2E6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74" y="5248588"/>
            <a:ext cx="766354" cy="766354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260F7DE0-0AEF-CEBE-360F-928CFD067B8C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0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6F2859-AE99-707D-8E93-DDE4E367AD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F576315-18A3-CA4F-3AE9-CEFF153851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6BA3639-830D-B483-0C0E-E0291393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E419BFE-E032-BC5F-AA2E-4ABA2D25D4B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75F3ED78-4C83-4984-5709-344343ED7F5F}"/>
              </a:ext>
            </a:extLst>
          </p:cNvPr>
          <p:cNvSpPr txBox="1">
            <a:spLocks/>
          </p:cNvSpPr>
          <p:nvPr/>
        </p:nvSpPr>
        <p:spPr>
          <a:xfrm>
            <a:off x="838200" y="878358"/>
            <a:ext cx="3124200" cy="540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Récapitulatif 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35" name="Espace réservé du contenu 2">
            <a:extLst>
              <a:ext uri="{FF2B5EF4-FFF2-40B4-BE49-F238E27FC236}">
                <a16:creationId xmlns:a16="http://schemas.microsoft.com/office/drawing/2014/main" id="{0B618366-EAE8-5A6B-512F-821B03249AC4}"/>
              </a:ext>
            </a:extLst>
          </p:cNvPr>
          <p:cNvSpPr txBox="1">
            <a:spLocks/>
          </p:cNvSpPr>
          <p:nvPr/>
        </p:nvSpPr>
        <p:spPr>
          <a:xfrm>
            <a:off x="739205" y="4673943"/>
            <a:ext cx="7991693" cy="16273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FF0000"/>
                </a:solidFill>
                <a:latin typeface="Book Antiqua" panose="02040602050305030304" pitchFamily="18" charset="0"/>
              </a:rPr>
              <a:t>Non-paramétrique</a:t>
            </a:r>
          </a:p>
          <a:p>
            <a:r>
              <a:rPr lang="fr-FR" dirty="0">
                <a:solidFill>
                  <a:srgbClr val="FF0000"/>
                </a:solidFill>
                <a:latin typeface="Book Antiqua" panose="02040602050305030304" pitchFamily="18" charset="0"/>
              </a:rPr>
              <a:t>Descente de gradient</a:t>
            </a:r>
          </a:p>
          <a:p>
            <a:r>
              <a:rPr lang="fr-FR" dirty="0">
                <a:solidFill>
                  <a:srgbClr val="FF0000"/>
                </a:solidFill>
                <a:latin typeface="Book Antiqua" panose="02040602050305030304" pitchFamily="18" charset="0"/>
              </a:rPr>
              <a:t>Pas besoin d’information sur la géométrie initiale</a:t>
            </a:r>
          </a:p>
          <a:p>
            <a:r>
              <a:rPr lang="fr-FR" dirty="0">
                <a:solidFill>
                  <a:srgbClr val="FF0000"/>
                </a:solidFill>
                <a:latin typeface="Book Antiqua" panose="02040602050305030304" pitchFamily="18" charset="0"/>
              </a:rPr>
              <a:t>Ensemble solutions le plus large possibles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297C6FE2-9F48-7B54-E446-64E0B60AC40A}"/>
              </a:ext>
            </a:extLst>
          </p:cNvPr>
          <p:cNvSpPr/>
          <p:nvPr/>
        </p:nvSpPr>
        <p:spPr>
          <a:xfrm>
            <a:off x="1618941" y="1601406"/>
            <a:ext cx="6961179" cy="2542454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3DBD2AB0-79F4-677B-2B2F-B789405575D7}"/>
              </a:ext>
            </a:extLst>
          </p:cNvPr>
          <p:cNvSpPr/>
          <p:nvPr/>
        </p:nvSpPr>
        <p:spPr>
          <a:xfrm>
            <a:off x="1716650" y="19025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B58BE08-BFB3-6142-7BD2-B117C0305742}"/>
              </a:ext>
            </a:extLst>
          </p:cNvPr>
          <p:cNvSpPr/>
          <p:nvPr/>
        </p:nvSpPr>
        <p:spPr>
          <a:xfrm>
            <a:off x="4547453" y="25186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B3F5BDB4-E4FD-2BC8-6296-7936E6101E53}"/>
              </a:ext>
            </a:extLst>
          </p:cNvPr>
          <p:cNvSpPr/>
          <p:nvPr/>
        </p:nvSpPr>
        <p:spPr>
          <a:xfrm>
            <a:off x="1794529" y="23101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25B5F93-A3C1-290F-672F-66A12FAC3860}"/>
              </a:ext>
            </a:extLst>
          </p:cNvPr>
          <p:cNvSpPr/>
          <p:nvPr/>
        </p:nvSpPr>
        <p:spPr>
          <a:xfrm>
            <a:off x="6558693" y="25186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topologique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5D61BE2D-6A60-099F-D117-6DAABCC4FB9C}"/>
              </a:ext>
            </a:extLst>
          </p:cNvPr>
          <p:cNvCxnSpPr>
            <a:cxnSpLocks/>
            <a:stCxn id="36" idx="6"/>
            <a:endCxn id="42" idx="1"/>
          </p:cNvCxnSpPr>
          <p:nvPr/>
        </p:nvCxnSpPr>
        <p:spPr>
          <a:xfrm>
            <a:off x="8580120" y="2872633"/>
            <a:ext cx="70016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Image 41">
            <a:extLst>
              <a:ext uri="{FF2B5EF4-FFF2-40B4-BE49-F238E27FC236}">
                <a16:creationId xmlns:a16="http://schemas.microsoft.com/office/drawing/2014/main" id="{2C8C932E-AC0D-B720-C914-FB4851C3C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0281" y="1071323"/>
            <a:ext cx="2573017" cy="3602620"/>
          </a:xfrm>
          <a:prstGeom prst="rect">
            <a:avLst/>
          </a:prstGeom>
        </p:spPr>
      </p:pic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01FF98AC-F14B-3926-8BFD-874227184965}"/>
              </a:ext>
            </a:extLst>
          </p:cNvPr>
          <p:cNvCxnSpPr>
            <a:cxnSpLocks/>
            <a:stCxn id="36" idx="4"/>
          </p:cNvCxnSpPr>
          <p:nvPr/>
        </p:nvCxnSpPr>
        <p:spPr>
          <a:xfrm flipH="1">
            <a:off x="4685057" y="4143860"/>
            <a:ext cx="414474" cy="81176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61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832E0D-ACD9-8E2A-49B6-992E8010F9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9BDEA9E-93FF-0E4C-527B-30092B3F3C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9A150321-6C7B-B2BC-F68D-191DFE4D5BCB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220980" y="714328"/>
                <a:ext cx="11775543" cy="1747078"/>
              </a:xfrm>
            </p:spPr>
            <p:txBody>
              <a:bodyPr/>
              <a:lstStyle/>
              <a:p>
                <a:r>
                  <a:rPr lang="fr-FR" b="1" dirty="0"/>
                  <a:t>Méthode à densité </a:t>
                </a:r>
                <a:r>
                  <a:rPr lang="fr-FR" dirty="0"/>
                  <a:t>(SIMP)</a:t>
                </a:r>
              </a:p>
              <a:p>
                <a:r>
                  <a:rPr lang="en-US" sz="1600" dirty="0" err="1">
                    <a:effectLst/>
                    <a:hlinkClick r:id="rId2"/>
                  </a:rPr>
                  <a:t>Bendsøe</a:t>
                </a:r>
                <a:r>
                  <a:rPr lang="en-US" sz="1600" dirty="0">
                    <a:effectLst/>
                    <a:hlinkClick r:id="rId2"/>
                  </a:rPr>
                  <a:t>, 1989</a:t>
                </a:r>
                <a:r>
                  <a:rPr lang="en-US" sz="1600" dirty="0">
                    <a:effectLst/>
                  </a:rPr>
                  <a:t> , </a:t>
                </a:r>
                <a:r>
                  <a:rPr lang="en-US" sz="1600" dirty="0" err="1">
                    <a:effectLst/>
                    <a:hlinkClick r:id="rId3"/>
                  </a:rPr>
                  <a:t>Rozvany</a:t>
                </a:r>
                <a:r>
                  <a:rPr lang="en-US" sz="1600" dirty="0">
                    <a:effectLst/>
                    <a:hlinkClick r:id="rId3"/>
                  </a:rPr>
                  <a:t>, Zhou,  </a:t>
                </a:r>
                <a:r>
                  <a:rPr lang="en-US" sz="1600" dirty="0" err="1">
                    <a:effectLst/>
                    <a:hlinkClick r:id="rId3"/>
                  </a:rPr>
                  <a:t>Birker</a:t>
                </a:r>
                <a:r>
                  <a:rPr lang="en-US" sz="1600" dirty="0">
                    <a:effectLst/>
                    <a:hlinkClick r:id="rId3"/>
                  </a:rPr>
                  <a:t>, 1992</a:t>
                </a:r>
                <a:endParaRPr lang="fr-FR" sz="1600" dirty="0"/>
              </a:p>
              <a:p>
                <a:r>
                  <a:rPr lang="fr-FR" sz="2400" dirty="0"/>
                  <a:t>Le principe est de relier les propriétés matériaux à un champ de densité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fr-FR" sz="2400" dirty="0"/>
                  <a:t> compris entre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FR" sz="2400" dirty="0"/>
                  <a:t> (air) et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fr-FR" sz="2400" dirty="0"/>
                  <a:t> (fer), en autorisant des </a:t>
                </a:r>
                <a:r>
                  <a:rPr lang="fr-FR" sz="2400" b="1" i="1" dirty="0"/>
                  <a:t>matériaux intermédiaires </a:t>
                </a:r>
                <a:r>
                  <a:rPr lang="fr-FR" sz="2400" dirty="0"/>
                  <a:t>non-physiques.</a:t>
                </a:r>
              </a:p>
            </p:txBody>
          </p:sp>
        </mc:Choice>
        <mc:Fallback xmlns="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9A150321-6C7B-B2BC-F68D-191DFE4D5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220980" y="714328"/>
                <a:ext cx="11775543" cy="1747078"/>
              </a:xfrm>
              <a:blipFill>
                <a:blip r:embed="rId4"/>
                <a:stretch>
                  <a:fillRect l="-1035" t="-627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D61E437-7C37-8D7D-8482-30F9F4BB1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786E6B63-3E9A-ED8A-194D-A52A1DD551CC}"/>
              </a:ext>
            </a:extLst>
          </p:cNvPr>
          <p:cNvSpPr/>
          <p:nvPr/>
        </p:nvSpPr>
        <p:spPr>
          <a:xfrm>
            <a:off x="5783770" y="3702528"/>
            <a:ext cx="535406" cy="433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61EE8B4-B6C6-167F-6F8B-3FF4FF2B00C7}"/>
              </a:ext>
            </a:extLst>
          </p:cNvPr>
          <p:cNvSpPr txBox="1"/>
          <p:nvPr/>
        </p:nvSpPr>
        <p:spPr>
          <a:xfrm>
            <a:off x="178452" y="5795268"/>
            <a:ext cx="115212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latin typeface="Book Antiqua" panose="02040602050305030304" pitchFamily="18" charset="0"/>
              </a:rPr>
              <a:t>On peut alors calculer des </a:t>
            </a:r>
            <a:r>
              <a:rPr lang="fr-FR" sz="2400" b="1" dirty="0">
                <a:latin typeface="Book Antiqua" panose="02040602050305030304" pitchFamily="18" charset="0"/>
              </a:rPr>
              <a:t>dérivées</a:t>
            </a:r>
            <a:r>
              <a:rPr lang="fr-FR" sz="2400" dirty="0">
                <a:latin typeface="Book Antiqua" panose="02040602050305030304" pitchFamily="18" charset="0"/>
              </a:rPr>
              <a:t> et utiliser une </a:t>
            </a:r>
            <a:r>
              <a:rPr lang="fr-FR" sz="2400" b="1" dirty="0">
                <a:latin typeface="Book Antiqua" panose="02040602050305030304" pitchFamily="18" charset="0"/>
              </a:rPr>
              <a:t>descente de gradient</a:t>
            </a:r>
            <a:r>
              <a:rPr lang="fr-FR" sz="2400" dirty="0">
                <a:latin typeface="Book Antiqua" panose="02040602050305030304" pitchFamily="18" charset="0"/>
              </a:rPr>
              <a:t> (</a:t>
            </a:r>
            <a:r>
              <a:rPr lang="fr-FR" sz="2400" i="1" dirty="0">
                <a:latin typeface="Book Antiqua" panose="02040602050305030304" pitchFamily="18" charset="0"/>
              </a:rPr>
              <a:t>rapide</a:t>
            </a:r>
            <a:r>
              <a:rPr lang="fr-FR" sz="2400" dirty="0">
                <a:latin typeface="Book Antiqua" panose="02040602050305030304" pitchFamily="18" charset="0"/>
              </a:rPr>
              <a:t>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BAD2FBD-183C-0A24-A958-96A90D9C1E88}"/>
              </a:ext>
            </a:extLst>
          </p:cNvPr>
          <p:cNvSpPr txBox="1"/>
          <p:nvPr/>
        </p:nvSpPr>
        <p:spPr>
          <a:xfrm>
            <a:off x="178452" y="2486242"/>
            <a:ext cx="4186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Book Antiqua" panose="02040602050305030304" pitchFamily="18" charset="0"/>
              </a:rPr>
              <a:t>Solution possible problème original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8D95A45-F2BE-A37C-82D6-19311AFF8FFB}"/>
              </a:ext>
            </a:extLst>
          </p:cNvPr>
          <p:cNvSpPr/>
          <p:nvPr/>
        </p:nvSpPr>
        <p:spPr>
          <a:xfrm>
            <a:off x="178452" y="3118308"/>
            <a:ext cx="2562726" cy="21596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BFD7D0FD-3434-36DF-22EE-9A6E7EBA7178}"/>
              </a:ext>
            </a:extLst>
          </p:cNvPr>
          <p:cNvSpPr/>
          <p:nvPr/>
        </p:nvSpPr>
        <p:spPr>
          <a:xfrm>
            <a:off x="576261" y="3589637"/>
            <a:ext cx="1183873" cy="117695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CA6D8C3A-6F77-5BAC-1ACC-E2FB004CAE8E}"/>
              </a:ext>
            </a:extLst>
          </p:cNvPr>
          <p:cNvSpPr/>
          <p:nvPr/>
        </p:nvSpPr>
        <p:spPr>
          <a:xfrm>
            <a:off x="6513696" y="3025120"/>
            <a:ext cx="2562726" cy="2159668"/>
          </a:xfrm>
          <a:prstGeom prst="ellipse">
            <a:avLst/>
          </a:prstGeom>
          <a:solidFill>
            <a:schemeClr val="tx1"/>
          </a:solidFill>
          <a:effectLst>
            <a:softEdge rad="1270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A421578A-5A4D-A92C-7635-C1D36B682F82}"/>
              </a:ext>
            </a:extLst>
          </p:cNvPr>
          <p:cNvSpPr/>
          <p:nvPr/>
        </p:nvSpPr>
        <p:spPr>
          <a:xfrm>
            <a:off x="6911505" y="3496449"/>
            <a:ext cx="1183873" cy="1176951"/>
          </a:xfrm>
          <a:prstGeom prst="ellipse">
            <a:avLst/>
          </a:prstGeom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1834ED0-284A-4971-C49E-9140F35C201D}"/>
              </a:ext>
            </a:extLst>
          </p:cNvPr>
          <p:cNvSpPr txBox="1"/>
          <p:nvPr/>
        </p:nvSpPr>
        <p:spPr>
          <a:xfrm>
            <a:off x="7078798" y="2486242"/>
            <a:ext cx="4186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Book Antiqua" panose="02040602050305030304" pitchFamily="18" charset="0"/>
              </a:rPr>
              <a:t>Solution possible problème relaxé</a:t>
            </a:r>
          </a:p>
        </p:txBody>
      </p:sp>
      <p:sp>
        <p:nvSpPr>
          <p:cNvPr id="28" name="Étoile : 5 branches 27">
            <a:extLst>
              <a:ext uri="{FF2B5EF4-FFF2-40B4-BE49-F238E27FC236}">
                <a16:creationId xmlns:a16="http://schemas.microsoft.com/office/drawing/2014/main" id="{BABDF3DD-C839-7AED-CFA9-1D316261F57D}"/>
              </a:ext>
            </a:extLst>
          </p:cNvPr>
          <p:cNvSpPr/>
          <p:nvPr/>
        </p:nvSpPr>
        <p:spPr>
          <a:xfrm>
            <a:off x="1262428" y="4198142"/>
            <a:ext cx="204533" cy="17654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Étoile : 5 branches 28">
            <a:extLst>
              <a:ext uri="{FF2B5EF4-FFF2-40B4-BE49-F238E27FC236}">
                <a16:creationId xmlns:a16="http://schemas.microsoft.com/office/drawing/2014/main" id="{13D77F01-C148-799F-3E01-4F906EC1319C}"/>
              </a:ext>
            </a:extLst>
          </p:cNvPr>
          <p:cNvSpPr/>
          <p:nvPr/>
        </p:nvSpPr>
        <p:spPr>
          <a:xfrm>
            <a:off x="2046122" y="3492249"/>
            <a:ext cx="204533" cy="17654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F250C7E5-9BCC-6C38-1092-64069737F953}"/>
              </a:ext>
            </a:extLst>
          </p:cNvPr>
          <p:cNvCxnSpPr>
            <a:cxnSpLocks/>
          </p:cNvCxnSpPr>
          <p:nvPr/>
        </p:nvCxnSpPr>
        <p:spPr>
          <a:xfrm>
            <a:off x="1459815" y="4324791"/>
            <a:ext cx="1815378" cy="40277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0E8C3078-2FE1-CCBA-2BA8-BF1696166001}"/>
              </a:ext>
            </a:extLst>
          </p:cNvPr>
          <p:cNvSpPr/>
          <p:nvPr/>
        </p:nvSpPr>
        <p:spPr>
          <a:xfrm>
            <a:off x="2249905" y="2991928"/>
            <a:ext cx="2601372" cy="505376"/>
          </a:xfrm>
          <a:custGeom>
            <a:avLst/>
            <a:gdLst>
              <a:gd name="connsiteX0" fmla="*/ 0 w 2701090"/>
              <a:gd name="connsiteY0" fmla="*/ 505376 h 505376"/>
              <a:gd name="connsiteX1" fmla="*/ 992606 w 2701090"/>
              <a:gd name="connsiteY1" fmla="*/ 49 h 505376"/>
              <a:gd name="connsiteX2" fmla="*/ 2701090 w 2701090"/>
              <a:gd name="connsiteY2" fmla="*/ 481313 h 505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1090" h="505376">
                <a:moveTo>
                  <a:pt x="0" y="505376"/>
                </a:moveTo>
                <a:cubicBezTo>
                  <a:pt x="271212" y="254717"/>
                  <a:pt x="542424" y="4059"/>
                  <a:pt x="992606" y="49"/>
                </a:cubicBezTo>
                <a:cubicBezTo>
                  <a:pt x="1442788" y="-3961"/>
                  <a:pt x="2071939" y="238676"/>
                  <a:pt x="2701090" y="48131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41512DA3-747F-79E6-9F7D-DF22E6A4A5DA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4851277" y="3473241"/>
            <a:ext cx="8037" cy="549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6EC2BAA7-BB2B-B0FC-4790-EF01EEAA9B51}"/>
              </a:ext>
            </a:extLst>
          </p:cNvPr>
          <p:cNvGrpSpPr/>
          <p:nvPr/>
        </p:nvGrpSpPr>
        <p:grpSpPr>
          <a:xfrm>
            <a:off x="2884711" y="3202339"/>
            <a:ext cx="2802969" cy="1982449"/>
            <a:chOff x="2884711" y="4168751"/>
            <a:chExt cx="2802969" cy="1982449"/>
          </a:xfrm>
        </p:grpSpPr>
        <p:grpSp>
          <p:nvGrpSpPr>
            <p:cNvPr id="51" name="Groupe 50">
              <a:extLst>
                <a:ext uri="{FF2B5EF4-FFF2-40B4-BE49-F238E27FC236}">
                  <a16:creationId xmlns:a16="http://schemas.microsoft.com/office/drawing/2014/main" id="{FF14798F-ED96-8154-0B61-1468D06F308D}"/>
                </a:ext>
              </a:extLst>
            </p:cNvPr>
            <p:cNvGrpSpPr/>
            <p:nvPr/>
          </p:nvGrpSpPr>
          <p:grpSpPr>
            <a:xfrm>
              <a:off x="3137068" y="4301288"/>
              <a:ext cx="2550612" cy="1849912"/>
              <a:chOff x="3137068" y="4301288"/>
              <a:chExt cx="2550612" cy="1849912"/>
            </a:xfrm>
          </p:grpSpPr>
          <p:cxnSp>
            <p:nvCxnSpPr>
              <p:cNvPr id="20" name="Connecteur droit avec flèche 19">
                <a:extLst>
                  <a:ext uri="{FF2B5EF4-FFF2-40B4-BE49-F238E27FC236}">
                    <a16:creationId xmlns:a16="http://schemas.microsoft.com/office/drawing/2014/main" id="{F01A4877-437C-602F-F925-B41FE53DCA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4385" y="5769095"/>
                <a:ext cx="219676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Connecteur droit avec flèche 20">
                <a:extLst>
                  <a:ext uri="{FF2B5EF4-FFF2-40B4-BE49-F238E27FC236}">
                    <a16:creationId xmlns:a16="http://schemas.microsoft.com/office/drawing/2014/main" id="{F7FD7E47-7DC8-CB60-BD18-C2F5D2D9F9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86627" y="4301288"/>
                <a:ext cx="0" cy="15450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E7411F4E-E9A5-8F2A-2C05-7AEC5F1A7502}"/>
                  </a:ext>
                </a:extLst>
              </p:cNvPr>
              <p:cNvSpPr txBox="1"/>
              <p:nvPr/>
            </p:nvSpPr>
            <p:spPr>
              <a:xfrm>
                <a:off x="3137068" y="5779668"/>
                <a:ext cx="3308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0</a:t>
                </a:r>
              </a:p>
            </p:txBody>
          </p:sp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A1C3464B-ACD9-154C-2465-B0FDB740BF26}"/>
                  </a:ext>
                </a:extLst>
              </p:cNvPr>
              <p:cNvSpPr txBox="1"/>
              <p:nvPr/>
            </p:nvSpPr>
            <p:spPr>
              <a:xfrm>
                <a:off x="4724577" y="5781868"/>
                <a:ext cx="3308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1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ZoneTexte 26">
                    <a:extLst>
                      <a:ext uri="{FF2B5EF4-FFF2-40B4-BE49-F238E27FC236}">
                        <a16:creationId xmlns:a16="http://schemas.microsoft.com/office/drawing/2014/main" id="{7600C5C9-B79F-FD16-E323-AD65108E4934}"/>
                      </a:ext>
                    </a:extLst>
                  </p:cNvPr>
                  <p:cNvSpPr txBox="1"/>
                  <p:nvPr/>
                </p:nvSpPr>
                <p:spPr>
                  <a:xfrm>
                    <a:off x="5320450" y="5661677"/>
                    <a:ext cx="36723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27" name="ZoneTexte 26">
                    <a:extLst>
                      <a:ext uri="{FF2B5EF4-FFF2-40B4-BE49-F238E27FC236}">
                        <a16:creationId xmlns:a16="http://schemas.microsoft.com/office/drawing/2014/main" id="{7600C5C9-B79F-FD16-E323-AD65108E49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0450" y="5661677"/>
                    <a:ext cx="36723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3" name="Connecteur droit 42">
                <a:extLst>
                  <a:ext uri="{FF2B5EF4-FFF2-40B4-BE49-F238E27FC236}">
                    <a16:creationId xmlns:a16="http://schemas.microsoft.com/office/drawing/2014/main" id="{F02A5E97-AC29-B585-E145-90408E4F1D53}"/>
                  </a:ext>
                </a:extLst>
              </p:cNvPr>
              <p:cNvCxnSpPr/>
              <p:nvPr/>
            </p:nvCxnSpPr>
            <p:spPr>
              <a:xfrm>
                <a:off x="3298062" y="4457630"/>
                <a:ext cx="1568429" cy="0"/>
              </a:xfrm>
              <a:prstGeom prst="line">
                <a:avLst/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7" name="Connecteur droit 46">
                <a:extLst>
                  <a:ext uri="{FF2B5EF4-FFF2-40B4-BE49-F238E27FC236}">
                    <a16:creationId xmlns:a16="http://schemas.microsoft.com/office/drawing/2014/main" id="{87B1D022-ACD4-0601-62B3-1323594C24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74137" y="4478384"/>
                <a:ext cx="0" cy="1290711"/>
              </a:xfrm>
              <a:prstGeom prst="line">
                <a:avLst/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ZoneTexte 65">
                  <a:extLst>
                    <a:ext uri="{FF2B5EF4-FFF2-40B4-BE49-F238E27FC236}">
                      <a16:creationId xmlns:a16="http://schemas.microsoft.com/office/drawing/2014/main" id="{9EC0D9C8-B974-3BA9-D8E3-1DEB81DFB135}"/>
                    </a:ext>
                  </a:extLst>
                </p:cNvPr>
                <p:cNvSpPr txBox="1"/>
                <p:nvPr/>
              </p:nvSpPr>
              <p:spPr>
                <a:xfrm>
                  <a:off x="2884711" y="4168751"/>
                  <a:ext cx="3672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6" name="ZoneTexte 65">
                  <a:extLst>
                    <a:ext uri="{FF2B5EF4-FFF2-40B4-BE49-F238E27FC236}">
                      <a16:creationId xmlns:a16="http://schemas.microsoft.com/office/drawing/2014/main" id="{9EC0D9C8-B974-3BA9-D8E3-1DEB81DFB1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4711" y="4168751"/>
                  <a:ext cx="367230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0" name="Étoile : 5 branches 69">
            <a:extLst>
              <a:ext uri="{FF2B5EF4-FFF2-40B4-BE49-F238E27FC236}">
                <a16:creationId xmlns:a16="http://schemas.microsoft.com/office/drawing/2014/main" id="{45376F5A-4A72-E5CF-BD5C-05EC2FCFF0C9}"/>
              </a:ext>
            </a:extLst>
          </p:cNvPr>
          <p:cNvSpPr/>
          <p:nvPr/>
        </p:nvSpPr>
        <p:spPr>
          <a:xfrm>
            <a:off x="8518751" y="3369723"/>
            <a:ext cx="204533" cy="17654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Étoile : 5 branches 70">
            <a:extLst>
              <a:ext uri="{FF2B5EF4-FFF2-40B4-BE49-F238E27FC236}">
                <a16:creationId xmlns:a16="http://schemas.microsoft.com/office/drawing/2014/main" id="{49A05035-B4F5-5B71-0A3F-7FCA5DB24132}"/>
              </a:ext>
            </a:extLst>
          </p:cNvPr>
          <p:cNvSpPr/>
          <p:nvPr/>
        </p:nvSpPr>
        <p:spPr>
          <a:xfrm>
            <a:off x="7552592" y="3919097"/>
            <a:ext cx="204533" cy="17654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E35BC3EB-488A-EA48-A17B-337B25DFA178}"/>
              </a:ext>
            </a:extLst>
          </p:cNvPr>
          <p:cNvCxnSpPr/>
          <p:nvPr/>
        </p:nvCxnSpPr>
        <p:spPr>
          <a:xfrm>
            <a:off x="7757125" y="4045713"/>
            <a:ext cx="2272700" cy="3885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Ellipse 77">
            <a:extLst>
              <a:ext uri="{FF2B5EF4-FFF2-40B4-BE49-F238E27FC236}">
                <a16:creationId xmlns:a16="http://schemas.microsoft.com/office/drawing/2014/main" id="{2C345E07-AAA0-99B0-562C-9E15B3730335}"/>
              </a:ext>
            </a:extLst>
          </p:cNvPr>
          <p:cNvSpPr/>
          <p:nvPr/>
        </p:nvSpPr>
        <p:spPr>
          <a:xfrm>
            <a:off x="10051900" y="442665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A1415929-79C5-0260-F273-353B42B25325}"/>
              </a:ext>
            </a:extLst>
          </p:cNvPr>
          <p:cNvSpPr/>
          <p:nvPr/>
        </p:nvSpPr>
        <p:spPr>
          <a:xfrm>
            <a:off x="11163944" y="356158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Forme libre : forme 80">
            <a:extLst>
              <a:ext uri="{FF2B5EF4-FFF2-40B4-BE49-F238E27FC236}">
                <a16:creationId xmlns:a16="http://schemas.microsoft.com/office/drawing/2014/main" id="{02515C54-0800-1CEA-0DB2-5B5C51C361BA}"/>
              </a:ext>
            </a:extLst>
          </p:cNvPr>
          <p:cNvSpPr/>
          <p:nvPr/>
        </p:nvSpPr>
        <p:spPr>
          <a:xfrm>
            <a:off x="8743950" y="3107291"/>
            <a:ext cx="2390775" cy="434003"/>
          </a:xfrm>
          <a:custGeom>
            <a:avLst/>
            <a:gdLst>
              <a:gd name="connsiteX0" fmla="*/ 0 w 2390775"/>
              <a:gd name="connsiteY0" fmla="*/ 276841 h 434003"/>
              <a:gd name="connsiteX1" fmla="*/ 1071563 w 2390775"/>
              <a:gd name="connsiteY1" fmla="*/ 2997 h 434003"/>
              <a:gd name="connsiteX2" fmla="*/ 2390775 w 2390775"/>
              <a:gd name="connsiteY2" fmla="*/ 434003 h 434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0775" h="434003">
                <a:moveTo>
                  <a:pt x="0" y="276841"/>
                </a:moveTo>
                <a:cubicBezTo>
                  <a:pt x="336550" y="126822"/>
                  <a:pt x="673101" y="-23197"/>
                  <a:pt x="1071563" y="2997"/>
                </a:cubicBezTo>
                <a:cubicBezTo>
                  <a:pt x="1470025" y="29191"/>
                  <a:pt x="1930400" y="231597"/>
                  <a:pt x="2390775" y="434003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52EE1190-E9EC-71DE-7A2F-7FFC10752AF1}"/>
              </a:ext>
            </a:extLst>
          </p:cNvPr>
          <p:cNvCxnSpPr>
            <a:cxnSpLocks/>
            <a:stCxn id="81" idx="2"/>
            <a:endCxn id="80" idx="1"/>
          </p:cNvCxnSpPr>
          <p:nvPr/>
        </p:nvCxnSpPr>
        <p:spPr>
          <a:xfrm>
            <a:off x="11134725" y="3541294"/>
            <a:ext cx="35914" cy="269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ZoneTexte 84">
            <a:extLst>
              <a:ext uri="{FF2B5EF4-FFF2-40B4-BE49-F238E27FC236}">
                <a16:creationId xmlns:a16="http://schemas.microsoft.com/office/drawing/2014/main" id="{E9668DE7-5671-A748-747D-F7E57A64B795}"/>
              </a:ext>
            </a:extLst>
          </p:cNvPr>
          <p:cNvSpPr txBox="1"/>
          <p:nvPr/>
        </p:nvSpPr>
        <p:spPr>
          <a:xfrm>
            <a:off x="6319176" y="5275938"/>
            <a:ext cx="5732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Book Antiqua" panose="02040602050305030304" pitchFamily="18" charset="0"/>
              </a:rPr>
              <a:t>Il existe une </a:t>
            </a:r>
            <a:r>
              <a:rPr lang="fr-FR" b="1" i="1" dirty="0">
                <a:latin typeface="Book Antiqua" panose="02040602050305030304" pitchFamily="18" charset="0"/>
              </a:rPr>
              <a:t>grande variété </a:t>
            </a:r>
            <a:r>
              <a:rPr lang="fr-FR" i="1" dirty="0">
                <a:latin typeface="Book Antiqua" panose="02040602050305030304" pitchFamily="18" charset="0"/>
              </a:rPr>
              <a:t>d’interpolations possibles</a:t>
            </a:r>
          </a:p>
        </p:txBody>
      </p: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5BC1F62A-996E-9E8C-5B1F-486D604EC2A2}"/>
              </a:ext>
            </a:extLst>
          </p:cNvPr>
          <p:cNvGrpSpPr/>
          <p:nvPr/>
        </p:nvGrpSpPr>
        <p:grpSpPr>
          <a:xfrm>
            <a:off x="9392895" y="3273186"/>
            <a:ext cx="2799105" cy="1849912"/>
            <a:chOff x="2888575" y="4301288"/>
            <a:chExt cx="2799105" cy="1849912"/>
          </a:xfrm>
        </p:grpSpPr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4A4C04C7-31D1-A0CD-5A1C-083081B4EB5E}"/>
                </a:ext>
              </a:extLst>
            </p:cNvPr>
            <p:cNvCxnSpPr>
              <a:cxnSpLocks/>
            </p:cNvCxnSpPr>
            <p:nvPr/>
          </p:nvCxnSpPr>
          <p:spPr>
            <a:xfrm>
              <a:off x="3194385" y="5769095"/>
              <a:ext cx="21967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>
              <a:extLst>
                <a:ext uri="{FF2B5EF4-FFF2-40B4-BE49-F238E27FC236}">
                  <a16:creationId xmlns:a16="http://schemas.microsoft.com/office/drawing/2014/main" id="{7CF120FC-39F9-B5E3-02F6-1927678E29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6627" y="4301288"/>
              <a:ext cx="0" cy="154505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619E0B6A-966E-0CE8-834C-6F8A909CC7DC}"/>
                </a:ext>
              </a:extLst>
            </p:cNvPr>
            <p:cNvSpPr txBox="1"/>
            <p:nvPr/>
          </p:nvSpPr>
          <p:spPr>
            <a:xfrm>
              <a:off x="3137068" y="5779668"/>
              <a:ext cx="3308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Book Antiqua" panose="02040602050305030304" pitchFamily="18" charset="0"/>
                </a:rPr>
                <a:t>0</a:t>
              </a:r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18BCA75E-341C-D59D-CBC8-0B2F58EA3C02}"/>
                </a:ext>
              </a:extLst>
            </p:cNvPr>
            <p:cNvSpPr txBox="1"/>
            <p:nvPr/>
          </p:nvSpPr>
          <p:spPr>
            <a:xfrm>
              <a:off x="4724577" y="5781868"/>
              <a:ext cx="3308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Book Antiqua" panose="02040602050305030304" pitchFamily="18" charset="0"/>
                </a:rPr>
                <a:t>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7D40D9FF-706F-702D-900E-14694C267668}"/>
                    </a:ext>
                  </a:extLst>
                </p:cNvPr>
                <p:cNvSpPr txBox="1"/>
                <p:nvPr/>
              </p:nvSpPr>
              <p:spPr>
                <a:xfrm>
                  <a:off x="2888575" y="4325898"/>
                  <a:ext cx="3672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7D40D9FF-706F-702D-900E-14694C2676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8575" y="4325898"/>
                  <a:ext cx="36723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ZoneTexte 58">
                  <a:extLst>
                    <a:ext uri="{FF2B5EF4-FFF2-40B4-BE49-F238E27FC236}">
                      <a16:creationId xmlns:a16="http://schemas.microsoft.com/office/drawing/2014/main" id="{DD67571E-45EC-6A9A-9229-61EAE5798928}"/>
                    </a:ext>
                  </a:extLst>
                </p:cNvPr>
                <p:cNvSpPr txBox="1"/>
                <p:nvPr/>
              </p:nvSpPr>
              <p:spPr>
                <a:xfrm>
                  <a:off x="5320450" y="5661677"/>
                  <a:ext cx="3672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9" name="ZoneTexte 58">
                  <a:extLst>
                    <a:ext uri="{FF2B5EF4-FFF2-40B4-BE49-F238E27FC236}">
                      <a16:creationId xmlns:a16="http://schemas.microsoft.com/office/drawing/2014/main" id="{DD67571E-45EC-6A9A-9229-61EAE57989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0450" y="5661677"/>
                  <a:ext cx="367230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C8A72ADC-9A14-0457-3A3D-9500E67C93B7}"/>
                </a:ext>
              </a:extLst>
            </p:cNvPr>
            <p:cNvSpPr/>
            <p:nvPr/>
          </p:nvSpPr>
          <p:spPr>
            <a:xfrm>
              <a:off x="4851277" y="443266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2" name="Connecteur droit 61">
              <a:extLst>
                <a:ext uri="{FF2B5EF4-FFF2-40B4-BE49-F238E27FC236}">
                  <a16:creationId xmlns:a16="http://schemas.microsoft.com/office/drawing/2014/main" id="{DD1C3E23-95C6-651D-1870-0E4168CCF675}"/>
                </a:ext>
              </a:extLst>
            </p:cNvPr>
            <p:cNvCxnSpPr/>
            <p:nvPr/>
          </p:nvCxnSpPr>
          <p:spPr>
            <a:xfrm>
              <a:off x="3298062" y="4457630"/>
              <a:ext cx="1568429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3" name="Connecteur droit 62">
              <a:extLst>
                <a:ext uri="{FF2B5EF4-FFF2-40B4-BE49-F238E27FC236}">
                  <a16:creationId xmlns:a16="http://schemas.microsoft.com/office/drawing/2014/main" id="{07227E7E-F72B-B4EC-636B-2E7B6274B0E8}"/>
                </a:ext>
              </a:extLst>
            </p:cNvPr>
            <p:cNvCxnSpPr>
              <a:cxnSpLocks/>
              <a:endCxn id="61" idx="4"/>
            </p:cNvCxnSpPr>
            <p:nvPr/>
          </p:nvCxnSpPr>
          <p:spPr>
            <a:xfrm flipV="1">
              <a:off x="4874137" y="4478384"/>
              <a:ext cx="0" cy="1290711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E9805E28-B6CD-9DE9-106B-67064CC48746}"/>
              </a:ext>
            </a:extLst>
          </p:cNvPr>
          <p:cNvCxnSpPr>
            <a:cxnSpLocks/>
            <a:endCxn id="61" idx="3"/>
          </p:cNvCxnSpPr>
          <p:nvPr/>
        </p:nvCxnSpPr>
        <p:spPr>
          <a:xfrm flipV="1">
            <a:off x="9790947" y="3443587"/>
            <a:ext cx="1571345" cy="12278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F6B40B90-2CE2-55C9-3A28-A1FB26B49908}"/>
              </a:ext>
            </a:extLst>
          </p:cNvPr>
          <p:cNvSpPr/>
          <p:nvPr/>
        </p:nvSpPr>
        <p:spPr>
          <a:xfrm>
            <a:off x="11349417" y="3404024"/>
            <a:ext cx="58077" cy="6506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9A524AF-1B82-BC03-8175-8FE1160989FE}"/>
              </a:ext>
            </a:extLst>
          </p:cNvPr>
          <p:cNvSpPr/>
          <p:nvPr/>
        </p:nvSpPr>
        <p:spPr>
          <a:xfrm>
            <a:off x="9754365" y="4633575"/>
            <a:ext cx="58077" cy="6506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266DC9E-570D-71C7-76C2-CC7AD78C0C1D}"/>
              </a:ext>
            </a:extLst>
          </p:cNvPr>
          <p:cNvSpPr/>
          <p:nvPr/>
        </p:nvSpPr>
        <p:spPr>
          <a:xfrm>
            <a:off x="4839236" y="3464771"/>
            <a:ext cx="58077" cy="6506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7B3F788-27A5-7B55-3EC0-A57E7EB8E7F9}"/>
              </a:ext>
            </a:extLst>
          </p:cNvPr>
          <p:cNvSpPr/>
          <p:nvPr/>
        </p:nvSpPr>
        <p:spPr>
          <a:xfrm>
            <a:off x="3257588" y="4694769"/>
            <a:ext cx="58077" cy="6506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Forme libre : forme 92">
            <a:extLst>
              <a:ext uri="{FF2B5EF4-FFF2-40B4-BE49-F238E27FC236}">
                <a16:creationId xmlns:a16="http://schemas.microsoft.com/office/drawing/2014/main" id="{9AEB779A-70FA-6980-C51F-42423239C90B}"/>
              </a:ext>
            </a:extLst>
          </p:cNvPr>
          <p:cNvSpPr/>
          <p:nvPr/>
        </p:nvSpPr>
        <p:spPr>
          <a:xfrm>
            <a:off x="9810750" y="3476625"/>
            <a:ext cx="1538288" cy="1200150"/>
          </a:xfrm>
          <a:custGeom>
            <a:avLst/>
            <a:gdLst>
              <a:gd name="connsiteX0" fmla="*/ 0 w 1538288"/>
              <a:gd name="connsiteY0" fmla="*/ 1200150 h 1200150"/>
              <a:gd name="connsiteX1" fmla="*/ 1128713 w 1538288"/>
              <a:gd name="connsiteY1" fmla="*/ 823913 h 1200150"/>
              <a:gd name="connsiteX2" fmla="*/ 1538288 w 1538288"/>
              <a:gd name="connsiteY2" fmla="*/ 0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8288" h="1200150">
                <a:moveTo>
                  <a:pt x="0" y="1200150"/>
                </a:moveTo>
                <a:cubicBezTo>
                  <a:pt x="436166" y="1112044"/>
                  <a:pt x="872332" y="1023938"/>
                  <a:pt x="1128713" y="823913"/>
                </a:cubicBezTo>
                <a:cubicBezTo>
                  <a:pt x="1385094" y="623888"/>
                  <a:pt x="1461691" y="311944"/>
                  <a:pt x="1538288" y="0"/>
                </a:cubicBezTo>
              </a:path>
            </a:pathLst>
          </a:cu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Forme libre : forme 94">
            <a:extLst>
              <a:ext uri="{FF2B5EF4-FFF2-40B4-BE49-F238E27FC236}">
                <a16:creationId xmlns:a16="http://schemas.microsoft.com/office/drawing/2014/main" id="{20A6A4BD-6B2B-B8E0-F3C4-E61787FC777B}"/>
              </a:ext>
            </a:extLst>
          </p:cNvPr>
          <p:cNvSpPr/>
          <p:nvPr/>
        </p:nvSpPr>
        <p:spPr>
          <a:xfrm>
            <a:off x="9825038" y="3457575"/>
            <a:ext cx="1519237" cy="1200150"/>
          </a:xfrm>
          <a:custGeom>
            <a:avLst/>
            <a:gdLst>
              <a:gd name="connsiteX0" fmla="*/ 0 w 1519237"/>
              <a:gd name="connsiteY0" fmla="*/ 1200150 h 1200150"/>
              <a:gd name="connsiteX1" fmla="*/ 928687 w 1519237"/>
              <a:gd name="connsiteY1" fmla="*/ 719138 h 1200150"/>
              <a:gd name="connsiteX2" fmla="*/ 1519237 w 1519237"/>
              <a:gd name="connsiteY2" fmla="*/ 0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9237" h="1200150">
                <a:moveTo>
                  <a:pt x="0" y="1200150"/>
                </a:moveTo>
                <a:cubicBezTo>
                  <a:pt x="337740" y="1059656"/>
                  <a:pt x="675481" y="919163"/>
                  <a:pt x="928687" y="719138"/>
                </a:cubicBezTo>
                <a:cubicBezTo>
                  <a:pt x="1181893" y="519113"/>
                  <a:pt x="1350565" y="259556"/>
                  <a:pt x="1519237" y="0"/>
                </a:cubicBezTo>
              </a:path>
            </a:pathLst>
          </a:custGeom>
          <a:noFill/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Forme libre : forme 96">
            <a:extLst>
              <a:ext uri="{FF2B5EF4-FFF2-40B4-BE49-F238E27FC236}">
                <a16:creationId xmlns:a16="http://schemas.microsoft.com/office/drawing/2014/main" id="{A52B66D3-FB80-3D39-04FD-39D9E44ECFF5}"/>
              </a:ext>
            </a:extLst>
          </p:cNvPr>
          <p:cNvSpPr/>
          <p:nvPr/>
        </p:nvSpPr>
        <p:spPr>
          <a:xfrm>
            <a:off x="9815513" y="3437510"/>
            <a:ext cx="1557337" cy="1248790"/>
          </a:xfrm>
          <a:custGeom>
            <a:avLst/>
            <a:gdLst>
              <a:gd name="connsiteX0" fmla="*/ 0 w 1557337"/>
              <a:gd name="connsiteY0" fmla="*/ 1381125 h 1381125"/>
              <a:gd name="connsiteX1" fmla="*/ 552450 w 1557337"/>
              <a:gd name="connsiteY1" fmla="*/ 1095375 h 1381125"/>
              <a:gd name="connsiteX2" fmla="*/ 890587 w 1557337"/>
              <a:gd name="connsiteY2" fmla="*/ 300038 h 1381125"/>
              <a:gd name="connsiteX3" fmla="*/ 1557337 w 1557337"/>
              <a:gd name="connsiteY3" fmla="*/ 0 h 138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7337" h="1381125">
                <a:moveTo>
                  <a:pt x="0" y="1381125"/>
                </a:moveTo>
                <a:cubicBezTo>
                  <a:pt x="202009" y="1328340"/>
                  <a:pt x="404019" y="1275556"/>
                  <a:pt x="552450" y="1095375"/>
                </a:cubicBezTo>
                <a:cubicBezTo>
                  <a:pt x="700881" y="915194"/>
                  <a:pt x="723106" y="482600"/>
                  <a:pt x="890587" y="300038"/>
                </a:cubicBezTo>
                <a:cubicBezTo>
                  <a:pt x="1058068" y="117476"/>
                  <a:pt x="1307702" y="58738"/>
                  <a:pt x="1557337" y="0"/>
                </a:cubicBezTo>
              </a:path>
            </a:pathLst>
          </a:cu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270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12" grpId="0"/>
      <p:bldP spid="14" grpId="0" animBg="1"/>
      <p:bldP spid="15" grpId="0" animBg="1"/>
      <p:bldP spid="16" grpId="0" animBg="1"/>
      <p:bldP spid="17" grpId="0" animBg="1"/>
      <p:bldP spid="18" grpId="0"/>
      <p:bldP spid="28" grpId="0" animBg="1"/>
      <p:bldP spid="29" grpId="0" animBg="1"/>
      <p:bldP spid="36" grpId="0" animBg="1"/>
      <p:bldP spid="70" grpId="0" animBg="1"/>
      <p:bldP spid="71" grpId="0" animBg="1"/>
      <p:bldP spid="78" grpId="0" animBg="1"/>
      <p:bldP spid="80" grpId="0" animBg="1"/>
      <p:bldP spid="81" grpId="0" animBg="1"/>
      <p:bldP spid="85" grpId="0"/>
      <p:bldP spid="88" grpId="0" animBg="1"/>
      <p:bldP spid="89" grpId="0" animBg="1"/>
      <p:bldP spid="90" grpId="0" animBg="1"/>
      <p:bldP spid="91" grpId="0" animBg="1"/>
      <p:bldP spid="93" grpId="0" animBg="1"/>
      <p:bldP spid="95" grpId="0" animBg="1"/>
      <p:bldP spid="9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D18C0-F0DF-6103-F2B9-6D9313AF7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E3880A-E7B2-3792-F196-469392C07A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D19AA3-3884-7632-107B-73BF62F2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885CEBD-1101-5B3D-DD44-9F4AAC02696A}"/>
              </a:ext>
            </a:extLst>
          </p:cNvPr>
          <p:cNvSpPr txBox="1"/>
          <p:nvPr/>
        </p:nvSpPr>
        <p:spPr>
          <a:xfrm>
            <a:off x="2562814" y="1925521"/>
            <a:ext cx="6797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Book Antiqua" panose="02040602050305030304" pitchFamily="18" charset="0"/>
              </a:rPr>
              <a:t>Maintenant, </a:t>
            </a:r>
            <a:r>
              <a:rPr lang="fr-FR" sz="4800" b="1" dirty="0">
                <a:latin typeface="Book Antiqua" panose="02040602050305030304" pitchFamily="18" charset="0"/>
              </a:rPr>
              <a:t>au travail </a:t>
            </a:r>
            <a:r>
              <a:rPr lang="fr-FR" sz="4800" dirty="0">
                <a:latin typeface="Book Antiqua" panose="02040602050305030304" pitchFamily="18" charset="0"/>
              </a:rPr>
              <a:t>! 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7FBAEC12-2F12-7636-8133-67E7B070945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3497052"/>
            <a:ext cx="766354" cy="766354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2CF155D6-941E-091F-8CEF-9914E3800B19}"/>
              </a:ext>
            </a:extLst>
          </p:cNvPr>
          <p:cNvSpPr txBox="1"/>
          <p:nvPr/>
        </p:nvSpPr>
        <p:spPr>
          <a:xfrm>
            <a:off x="1317211" y="3618619"/>
            <a:ext cx="10544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On suit désormais le déroulé de l’énoncé qui vous a été distribué.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9A883B1-7109-A128-8B08-D128500E2840}"/>
              </a:ext>
            </a:extLst>
          </p:cNvPr>
          <p:cNvSpPr txBox="1"/>
          <p:nvPr/>
        </p:nvSpPr>
        <p:spPr>
          <a:xfrm>
            <a:off x="823608" y="4526886"/>
            <a:ext cx="10544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Book Antiqua" panose="02040602050305030304" pitchFamily="18" charset="0"/>
              </a:rPr>
              <a:t>On va implémenter l’optimisation topologique d’un </a:t>
            </a:r>
            <a:r>
              <a:rPr lang="fr-FR" sz="2800" b="1" dirty="0">
                <a:latin typeface="Book Antiqua" panose="02040602050305030304" pitchFamily="18" charset="0"/>
              </a:rPr>
              <a:t>transformateur</a:t>
            </a:r>
            <a:r>
              <a:rPr lang="fr-FR" sz="2800" dirty="0">
                <a:latin typeface="Book Antiqua" panose="02040602050305030304" pitchFamily="18" charset="0"/>
              </a:rPr>
              <a:t> par une </a:t>
            </a:r>
            <a:r>
              <a:rPr lang="fr-FR" sz="2800" b="1" dirty="0">
                <a:latin typeface="Book Antiqua" panose="02040602050305030304" pitchFamily="18" charset="0"/>
              </a:rPr>
              <a:t>méthode à densité</a:t>
            </a:r>
          </a:p>
        </p:txBody>
      </p:sp>
    </p:spTree>
    <p:extLst>
      <p:ext uri="{BB962C8B-B14F-4D97-AF65-F5344CB8AC3E}">
        <p14:creationId xmlns:p14="http://schemas.microsoft.com/office/powerpoint/2010/main" val="390195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D18C0-F0DF-6103-F2B9-6D9313AF7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E3880A-E7B2-3792-F196-469392C07A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D19AA3-3884-7632-107B-73BF62F2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9DE93DD-540F-F101-3015-55BD33D38362}"/>
              </a:ext>
            </a:extLst>
          </p:cNvPr>
          <p:cNvSpPr txBox="1"/>
          <p:nvPr/>
        </p:nvSpPr>
        <p:spPr>
          <a:xfrm>
            <a:off x="341067" y="725927"/>
            <a:ext cx="11515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>
                <a:latin typeface="Book Antiqua" panose="02040602050305030304" pitchFamily="18" charset="0"/>
              </a:rPr>
              <a:t>Ecrivons l’équation de la magnétostatique (on suppose le fer linéaire)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E7E4D363-E5A6-F939-DB10-0DD84BCFC5FD}"/>
                  </a:ext>
                </a:extLst>
              </p:cNvPr>
              <p:cNvSpPr txBox="1"/>
              <p:nvPr/>
            </p:nvSpPr>
            <p:spPr>
              <a:xfrm>
                <a:off x="986602" y="1557696"/>
                <a:ext cx="10437302" cy="2260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Équation « forte » 3D :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rot</m:t>
                          </m:r>
                        </m:e>
                      </m:acc>
                      <m:r>
                        <a:rPr lang="fr-FR" sz="3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600" b="0" i="0" dirty="0" smtClean="0">
                                  <a:latin typeface="Cambria Math" panose="02040503050406030204" pitchFamily="18" charset="0"/>
                                </a:rPr>
                                <m:t>rot</m:t>
                              </m:r>
                            </m:e>
                          </m:acc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6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</m:d>
                      <m:r>
                        <a:rPr lang="fr-FR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fr-FR" sz="3600" dirty="0"/>
              </a:p>
              <a:p>
                <a:endParaRPr lang="fr-FR" sz="3600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E7E4D363-E5A6-F939-DB10-0DD84BCFC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602" y="1557696"/>
                <a:ext cx="10437302" cy="2260362"/>
              </a:xfrm>
              <a:prstGeom prst="rect">
                <a:avLst/>
              </a:prstGeom>
              <a:blipFill>
                <a:blip r:embed="rId2"/>
                <a:stretch>
                  <a:fillRect l="-1227" t="-29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ZoneTexte 21">
            <a:extLst>
              <a:ext uri="{FF2B5EF4-FFF2-40B4-BE49-F238E27FC236}">
                <a16:creationId xmlns:a16="http://schemas.microsoft.com/office/drawing/2014/main" id="{C2534B1E-C90F-F02B-6D9D-75576E36B6D8}"/>
              </a:ext>
            </a:extLst>
          </p:cNvPr>
          <p:cNvSpPr txBox="1"/>
          <p:nvPr/>
        </p:nvSpPr>
        <p:spPr>
          <a:xfrm>
            <a:off x="1336963" y="5855808"/>
            <a:ext cx="9518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Book Antiqua" panose="02040602050305030304" pitchFamily="18" charset="0"/>
              </a:rPr>
              <a:t>Que vaut la formulation </a:t>
            </a:r>
            <a:r>
              <a:rPr lang="fr-FR" sz="3200" dirty="0" err="1">
                <a:latin typeface="Book Antiqua" panose="02040602050305030304" pitchFamily="18" charset="0"/>
              </a:rPr>
              <a:t>variationnelle</a:t>
            </a:r>
            <a:r>
              <a:rPr lang="fr-FR" sz="3200" dirty="0">
                <a:latin typeface="Book Antiqua" panose="02040602050305030304" pitchFamily="18" charset="0"/>
              </a:rPr>
              <a:t> associée ?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A0D988B-0577-D967-C44C-25DD55F9DC09}"/>
              </a:ext>
            </a:extLst>
          </p:cNvPr>
          <p:cNvGrpSpPr/>
          <p:nvPr/>
        </p:nvGrpSpPr>
        <p:grpSpPr>
          <a:xfrm>
            <a:off x="6707382" y="2879447"/>
            <a:ext cx="2865911" cy="1270343"/>
            <a:chOff x="6719455" y="2881245"/>
            <a:chExt cx="2865911" cy="1270343"/>
          </a:xfrm>
        </p:grpSpPr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9F610CE5-63E9-4749-66D8-CDC96F4907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19455" y="2881245"/>
              <a:ext cx="334488" cy="46165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ZoneTexte 24">
                  <a:extLst>
                    <a:ext uri="{FF2B5EF4-FFF2-40B4-BE49-F238E27FC236}">
                      <a16:creationId xmlns:a16="http://schemas.microsoft.com/office/drawing/2014/main" id="{D3E2B403-4B3B-D688-6471-B34EB781FA26}"/>
                    </a:ext>
                  </a:extLst>
                </p:cNvPr>
                <p:cNvSpPr txBox="1"/>
                <p:nvPr/>
              </p:nvSpPr>
              <p:spPr>
                <a:xfrm>
                  <a:off x="6945086" y="3265512"/>
                  <a:ext cx="2640280" cy="8860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2400" dirty="0">
                      <a:latin typeface="Book Antiqua" panose="02040602050305030304" pitchFamily="18" charset="0"/>
                    </a:rPr>
                    <a:t>Potentiel vecteur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fr-F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fr-FR" sz="2400" dirty="0">
                                <a:latin typeface="Cambria Math" panose="02040503050406030204" pitchFamily="18" charset="0"/>
                              </a:rPr>
                              <m:t>ro</m:t>
                            </m:r>
                            <m:r>
                              <m:rPr>
                                <m:sty m:val="p"/>
                              </m:rPr>
                              <a:rPr lang="fr-FR" sz="2400" b="0" i="0" dirty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</m:acc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fr-F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4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oMath>
                    </m:oMathPara>
                  </a14:m>
                  <a:endParaRPr lang="fr-FR" sz="2400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16" name="ZoneTexte 15">
                  <a:extLst>
                    <a:ext uri="{FF2B5EF4-FFF2-40B4-BE49-F238E27FC236}">
                      <a16:creationId xmlns:a16="http://schemas.microsoft.com/office/drawing/2014/main" id="{F35EADA0-7BEF-9C96-9DB3-B558D0D6C1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5086" y="3265512"/>
                  <a:ext cx="2640280" cy="886076"/>
                </a:xfrm>
                <a:prstGeom prst="rect">
                  <a:avLst/>
                </a:prstGeom>
                <a:blipFill>
                  <a:blip r:embed="rId3"/>
                  <a:stretch>
                    <a:fillRect t="-5479" r="-23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C73C2928-D253-B8B3-A906-3D90C9DE8280}"/>
              </a:ext>
            </a:extLst>
          </p:cNvPr>
          <p:cNvGrpSpPr/>
          <p:nvPr/>
        </p:nvGrpSpPr>
        <p:grpSpPr>
          <a:xfrm>
            <a:off x="7843652" y="1960862"/>
            <a:ext cx="3693028" cy="604208"/>
            <a:chOff x="7843652" y="1960862"/>
            <a:chExt cx="3693028" cy="604208"/>
          </a:xfrm>
        </p:grpSpPr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CD135901-A787-C73C-3482-9DB621CBC2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43652" y="2279985"/>
              <a:ext cx="908462" cy="2850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3C22A1EB-8BAB-ECDC-AB98-90785ADE4789}"/>
                </a:ext>
              </a:extLst>
            </p:cNvPr>
            <p:cNvSpPr txBox="1"/>
            <p:nvPr/>
          </p:nvSpPr>
          <p:spPr>
            <a:xfrm>
              <a:off x="8682842" y="1960862"/>
              <a:ext cx="28538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>
                  <a:latin typeface="Book Antiqua" panose="02040602050305030304" pitchFamily="18" charset="0"/>
                </a:rPr>
                <a:t>Densité de courant</a:t>
              </a: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B6A7A119-50BF-9163-17E7-657B87807D56}"/>
              </a:ext>
            </a:extLst>
          </p:cNvPr>
          <p:cNvGrpSpPr/>
          <p:nvPr/>
        </p:nvGrpSpPr>
        <p:grpSpPr>
          <a:xfrm>
            <a:off x="1257300" y="2844344"/>
            <a:ext cx="4318679" cy="1037492"/>
            <a:chOff x="1257300" y="2844344"/>
            <a:chExt cx="4318679" cy="1037492"/>
          </a:xfrm>
        </p:grpSpPr>
        <p:cxnSp>
          <p:nvCxnSpPr>
            <p:cNvPr id="30" name="Connecteur droit avec flèche 29">
              <a:extLst>
                <a:ext uri="{FF2B5EF4-FFF2-40B4-BE49-F238E27FC236}">
                  <a16:creationId xmlns:a16="http://schemas.microsoft.com/office/drawing/2014/main" id="{F071A3DB-2BC8-A2C1-A9A9-A2BE984C12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3924" y="2844344"/>
              <a:ext cx="692055" cy="42116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0DE20C23-7166-1712-87FD-01BFBD1862B5}"/>
                </a:ext>
              </a:extLst>
            </p:cNvPr>
            <p:cNvSpPr txBox="1"/>
            <p:nvPr/>
          </p:nvSpPr>
          <p:spPr>
            <a:xfrm>
              <a:off x="1257300" y="3050839"/>
              <a:ext cx="38813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 err="1">
                  <a:latin typeface="Book Antiqua" panose="02040602050305030304" pitchFamily="18" charset="0"/>
                </a:rPr>
                <a:t>Réluctivité</a:t>
              </a:r>
              <a:r>
                <a:rPr lang="fr-FR" sz="2400" dirty="0">
                  <a:latin typeface="Book Antiqua" panose="02040602050305030304" pitchFamily="18" charset="0"/>
                </a:rPr>
                <a:t> magnétique (inverse de la perméabilité)</a:t>
              </a:r>
            </a:p>
          </p:txBody>
        </p:sp>
      </p:grpSp>
      <p:sp>
        <p:nvSpPr>
          <p:cNvPr id="32" name="ZoneTexte 31">
            <a:extLst>
              <a:ext uri="{FF2B5EF4-FFF2-40B4-BE49-F238E27FC236}">
                <a16:creationId xmlns:a16="http://schemas.microsoft.com/office/drawing/2014/main" id="{8DC10F4E-4C38-0224-C9B7-010022DC162A}"/>
              </a:ext>
            </a:extLst>
          </p:cNvPr>
          <p:cNvSpPr txBox="1"/>
          <p:nvPr/>
        </p:nvSpPr>
        <p:spPr>
          <a:xfrm>
            <a:off x="1951883" y="4266103"/>
            <a:ext cx="8506737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Question 1 (p. 2)</a:t>
            </a:r>
            <a:r>
              <a:rPr lang="fr-F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: Que devient cette équation en 2D ?</a:t>
            </a:r>
            <a:endParaRPr lang="fr-FR" sz="3600" dirty="0">
              <a:solidFill>
                <a:schemeClr val="tx1">
                  <a:lumMod val="95000"/>
                  <a:lumOff val="5000"/>
                </a:schemeClr>
              </a:solidFill>
              <a:latin typeface="Book Antiqua" panose="020406020503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978B9577-A863-FB4A-AD62-D916250A28B7}"/>
                  </a:ext>
                </a:extLst>
              </p:cNvPr>
              <p:cNvSpPr txBox="1"/>
              <p:nvPr/>
            </p:nvSpPr>
            <p:spPr>
              <a:xfrm>
                <a:off x="3157252" y="4940173"/>
                <a:ext cx="6096000" cy="9156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fr-FR" sz="3200" b="0" i="1" dirty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fr-FR" sz="32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fr-FR" sz="32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div</m:t>
                          </m:r>
                          <m:r>
                            <a:rPr lang="fr-FR" sz="32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sz="3200" i="1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3200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grad</m:t>
                                  </m:r>
                                </m:e>
                              </m:acc>
                              <m: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FR" sz="3200" i="1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3200" i="1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sz="3200" i="1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  <m:r>
                            <a:rPr lang="fr-FR" sz="32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borderBox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978B9577-A863-FB4A-AD62-D916250A2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252" y="4940173"/>
                <a:ext cx="6096000" cy="9156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657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32" grpId="0" animBg="1"/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D18C0-F0DF-6103-F2B9-6D9313AF7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E3880A-E7B2-3792-F196-469392C07A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D19AA3-3884-7632-107B-73BF62F2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17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1490A77-F276-7D57-DA02-047C33A8A96F}"/>
                  </a:ext>
                </a:extLst>
              </p:cNvPr>
              <p:cNvSpPr txBox="1"/>
              <p:nvPr/>
            </p:nvSpPr>
            <p:spPr>
              <a:xfrm>
                <a:off x="271648" y="1363758"/>
                <a:ext cx="7974280" cy="2324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>
                    <a:latin typeface="Book Antiqua" panose="02040602050305030304" pitchFamily="18" charset="0"/>
                  </a:rPr>
                  <a:t>Réécriture d’une équation au sens « faible » sur un domaine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, en utilisant des intégrales.</a:t>
                </a:r>
              </a:p>
              <a:p>
                <a:endParaRPr lang="fr-FR" sz="2400" dirty="0">
                  <a:latin typeface="Book Antiqua" panose="02040602050305030304" pitchFamily="18" charset="0"/>
                </a:endParaRPr>
              </a:p>
              <a:p>
                <a:r>
                  <a:rPr lang="fr-FR" sz="2400" u="sng" dirty="0">
                    <a:latin typeface="Cambria Math" panose="02040503050406030204" pitchFamily="18" charset="0"/>
                  </a:rPr>
                  <a:t>Exemple</a:t>
                </a:r>
                <a:r>
                  <a:rPr lang="fr-FR" sz="2400" b="0" i="1" dirty="0">
                    <a:latin typeface="Cambria Math" panose="02040503050406030204" pitchFamily="18" charset="0"/>
                  </a:rPr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div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sur</m:t>
                      </m:r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       ↭    ∀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supHide m:val="on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div</m:t>
                          </m:r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sz="2400" b="1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1490A77-F276-7D57-DA02-047C33A8A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48" y="1363758"/>
                <a:ext cx="7974280" cy="2324804"/>
              </a:xfrm>
              <a:prstGeom prst="rect">
                <a:avLst/>
              </a:prstGeom>
              <a:blipFill>
                <a:blip r:embed="rId2"/>
                <a:stretch>
                  <a:fillRect l="-1223" t="-21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e 7">
            <a:extLst>
              <a:ext uri="{FF2B5EF4-FFF2-40B4-BE49-F238E27FC236}">
                <a16:creationId xmlns:a16="http://schemas.microsoft.com/office/drawing/2014/main" id="{164376DF-D55A-96C5-0B8F-EA06C15C2DC7}"/>
              </a:ext>
            </a:extLst>
          </p:cNvPr>
          <p:cNvGrpSpPr/>
          <p:nvPr/>
        </p:nvGrpSpPr>
        <p:grpSpPr>
          <a:xfrm>
            <a:off x="8999270" y="933876"/>
            <a:ext cx="2531670" cy="2711725"/>
            <a:chOff x="8999270" y="933876"/>
            <a:chExt cx="2531670" cy="2711725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F3E92480-1109-D595-3A7C-5ED71E5988B2}"/>
                </a:ext>
              </a:extLst>
            </p:cNvPr>
            <p:cNvSpPr/>
            <p:nvPr/>
          </p:nvSpPr>
          <p:spPr>
            <a:xfrm>
              <a:off x="9262754" y="1288473"/>
              <a:ext cx="2268186" cy="235712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ZoneTexte 9">
                  <a:extLst>
                    <a:ext uri="{FF2B5EF4-FFF2-40B4-BE49-F238E27FC236}">
                      <a16:creationId xmlns:a16="http://schemas.microsoft.com/office/drawing/2014/main" id="{92F6FBB5-EFB7-E7CE-4E1C-1536FE4D9D18}"/>
                    </a:ext>
                  </a:extLst>
                </p:cNvPr>
                <p:cNvSpPr txBox="1"/>
                <p:nvPr/>
              </p:nvSpPr>
              <p:spPr>
                <a:xfrm>
                  <a:off x="10040587" y="1504598"/>
                  <a:ext cx="47352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fr-FR" sz="2800" dirty="0"/>
                </a:p>
              </p:txBody>
            </p:sp>
          </mc:Choice>
          <mc:Fallback xmlns="">
            <p:sp>
              <p:nvSpPr>
                <p:cNvPr id="9" name="ZoneTexte 8">
                  <a:extLst>
                    <a:ext uri="{FF2B5EF4-FFF2-40B4-BE49-F238E27FC236}">
                      <a16:creationId xmlns:a16="http://schemas.microsoft.com/office/drawing/2014/main" id="{03160D94-D2E2-5880-94C9-F3B542A01C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0587" y="1504598"/>
                  <a:ext cx="473527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17E38422-9D41-F800-1D10-269229FD7CFA}"/>
                    </a:ext>
                  </a:extLst>
                </p:cNvPr>
                <p:cNvSpPr txBox="1"/>
                <p:nvPr/>
              </p:nvSpPr>
              <p:spPr>
                <a:xfrm>
                  <a:off x="8999270" y="933876"/>
                  <a:ext cx="52696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fr-FR" sz="2400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1D3A6168-771D-F89D-DF30-4130FFEA53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9270" y="933876"/>
                  <a:ext cx="526967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3448" r="-919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D69AAADF-DE9B-C6E2-2C63-BE47200B3847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9526237" y="1164709"/>
              <a:ext cx="253093" cy="27814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FD229DBA-EFEA-34D7-6F73-7F644D1791FC}"/>
              </a:ext>
            </a:extLst>
          </p:cNvPr>
          <p:cNvGrpSpPr/>
          <p:nvPr/>
        </p:nvGrpSpPr>
        <p:grpSpPr>
          <a:xfrm>
            <a:off x="2229591" y="3399188"/>
            <a:ext cx="2036619" cy="778472"/>
            <a:chOff x="2229591" y="3399188"/>
            <a:chExt cx="2036619" cy="778472"/>
          </a:xfrm>
        </p:grpSpPr>
        <p:cxnSp>
          <p:nvCxnSpPr>
            <p:cNvPr id="14" name="Connecteur droit avec flèche 13">
              <a:extLst>
                <a:ext uri="{FF2B5EF4-FFF2-40B4-BE49-F238E27FC236}">
                  <a16:creationId xmlns:a16="http://schemas.microsoft.com/office/drawing/2014/main" id="{CC4A00E1-3778-088F-AD9E-643BFB2451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8703" y="3399188"/>
              <a:ext cx="237507" cy="50767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E2FB86EB-1E2F-5798-0E94-31516A3797C3}"/>
                </a:ext>
              </a:extLst>
            </p:cNvPr>
            <p:cNvSpPr txBox="1"/>
            <p:nvPr/>
          </p:nvSpPr>
          <p:spPr>
            <a:xfrm>
              <a:off x="2229591" y="3715995"/>
              <a:ext cx="18614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i="1" dirty="0">
                  <a:latin typeface="Book Antiqua" panose="02040602050305030304" pitchFamily="18" charset="0"/>
                </a:rPr>
                <a:t>Fonction test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4AC12AC7-3336-211D-5220-D896A0A51760}"/>
              </a:ext>
            </a:extLst>
          </p:cNvPr>
          <p:cNvGrpSpPr/>
          <p:nvPr/>
        </p:nvGrpSpPr>
        <p:grpSpPr>
          <a:xfrm>
            <a:off x="4246293" y="3410702"/>
            <a:ext cx="5716116" cy="1571702"/>
            <a:chOff x="4324471" y="3399188"/>
            <a:chExt cx="5146099" cy="1571702"/>
          </a:xfrm>
        </p:grpSpPr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1E774656-C276-56A5-9FD3-794FD6CAE4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00452" y="3399188"/>
              <a:ext cx="0" cy="3168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DD1F078B-E5D3-42DB-A46A-1F2C6CB1A92D}"/>
                    </a:ext>
                  </a:extLst>
                </p:cNvPr>
                <p:cNvSpPr txBox="1"/>
                <p:nvPr/>
              </p:nvSpPr>
              <p:spPr>
                <a:xfrm>
                  <a:off x="4324471" y="3715995"/>
                  <a:ext cx="5146099" cy="12548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2400" dirty="0">
                      <a:latin typeface="Book Antiqua" panose="02040602050305030304" pitchFamily="18" charset="0"/>
                    </a:rPr>
                    <a:t>Ensemble </a:t>
                  </a:r>
                  <a:r>
                    <a:rPr lang="fr-FR" sz="2400" b="1" i="1" dirty="0">
                      <a:latin typeface="Book Antiqua" panose="02040602050305030304" pitchFamily="18" charset="0"/>
                    </a:rPr>
                    <a:t>bien choisi</a:t>
                  </a:r>
                  <a:r>
                    <a:rPr lang="fr-FR" sz="2400" dirty="0">
                      <a:latin typeface="Book Antiqua" panose="02040602050305030304" pitchFamily="18" charset="0"/>
                    </a:rPr>
                    <a:t>, tel que :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fr-FR" sz="2400" dirty="0">
                      <a:latin typeface="Book Antiqua" panose="02040602050305030304" pitchFamily="18" charset="0"/>
                    </a:rPr>
                    <a:t>L’intégrale existe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a14:m>
                  <a:r>
                    <a:rPr lang="fr-FR" sz="2400" dirty="0">
                      <a:latin typeface="Book Antiqua" panose="02040602050305030304" pitchFamily="18" charset="0"/>
                    </a:rPr>
                    <a:t> vérifie certaines conditions limites.</a:t>
                  </a:r>
                </a:p>
              </p:txBody>
            </p:sp>
          </mc:Choice>
          <mc:Fallback xmlns="">
            <p:sp>
              <p:nvSpPr>
                <p:cNvPr id="22" name="ZoneTexte 21">
                  <a:extLst>
                    <a:ext uri="{FF2B5EF4-FFF2-40B4-BE49-F238E27FC236}">
                      <a16:creationId xmlns:a16="http://schemas.microsoft.com/office/drawing/2014/main" id="{8AC1D585-C6C5-6900-1729-6917A95DEE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4471" y="3715995"/>
                  <a:ext cx="5146099" cy="1254895"/>
                </a:xfrm>
                <a:prstGeom prst="rect">
                  <a:avLst/>
                </a:prstGeom>
                <a:blipFill>
                  <a:blip r:embed="rId5"/>
                  <a:stretch>
                    <a:fillRect l="-1708" t="-3883" b="-1068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027E2BCA-F261-5CEC-532A-535BB9106F08}"/>
                  </a:ext>
                </a:extLst>
              </p:cNvPr>
              <p:cNvSpPr txBox="1"/>
              <p:nvPr/>
            </p:nvSpPr>
            <p:spPr>
              <a:xfrm>
                <a:off x="91440" y="5131394"/>
                <a:ext cx="12382500" cy="11851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= ensemble des fonctions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définies sur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,  telles que </a:t>
                </a:r>
                <a14:m>
                  <m:oMath xmlns:m="http://schemas.openxmlformats.org/officeDocument/2006/math">
                    <m:nary>
                      <m:naryPr>
                        <m:supHide m:val="on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et </a:t>
                </a:r>
                <a14:m>
                  <m:oMath xmlns:m="http://schemas.openxmlformats.org/officeDocument/2006/math">
                    <m:nary>
                      <m:naryPr>
                        <m:supHide m:val="on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sz="2400" b="0" i="0" smtClean="0">
                                        <a:latin typeface="Cambria Math" panose="02040503050406030204" pitchFamily="18" charset="0"/>
                                      </a:rPr>
                                      <m:t>grad</m:t>
                                    </m:r>
                                  </m:e>
                                </m:acc>
                                <m:r>
                                  <a:rPr lang="fr-FR" sz="24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  <m:sup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endParaRPr lang="fr-FR" sz="2400" dirty="0">
                  <a:latin typeface="Book Antiqua" panose="02040602050305030304" pitchFamily="18" charset="0"/>
                </a:endParaRPr>
              </a:p>
              <a:p>
                <a:endParaRPr lang="fr-FR" sz="105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= ensemble des fonctions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p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</a:t>
                </a:r>
                <a:r>
                  <a:rPr lang="fr-FR" sz="2400" b="1" u="sng" dirty="0">
                    <a:latin typeface="Book Antiqua" panose="02040602050305030304" pitchFamily="18" charset="0"/>
                  </a:rPr>
                  <a:t>nulles</a:t>
                </a:r>
                <a:r>
                  <a:rPr lang="fr-FR" sz="2400" dirty="0">
                    <a:latin typeface="Book Antiqua" panose="02040602050305030304" pitchFamily="18" charset="0"/>
                  </a:rPr>
                  <a:t> sur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fr-FR" sz="24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027E2BCA-F261-5CEC-532A-535BB9106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" y="5131394"/>
                <a:ext cx="12382500" cy="1185196"/>
              </a:xfrm>
              <a:prstGeom prst="rect">
                <a:avLst/>
              </a:prstGeom>
              <a:blipFill>
                <a:blip r:embed="rId6"/>
                <a:stretch>
                  <a:fillRect l="-640" b="-1134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re 1">
            <a:extLst>
              <a:ext uri="{FF2B5EF4-FFF2-40B4-BE49-F238E27FC236}">
                <a16:creationId xmlns:a16="http://schemas.microsoft.com/office/drawing/2014/main" id="{23D7A8E0-B4BC-F720-27B5-278D1ECD45C3}"/>
              </a:ext>
            </a:extLst>
          </p:cNvPr>
          <p:cNvSpPr txBox="1">
            <a:spLocks/>
          </p:cNvSpPr>
          <p:nvPr/>
        </p:nvSpPr>
        <p:spPr>
          <a:xfrm>
            <a:off x="167064" y="56256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Formulation </a:t>
            </a:r>
            <a:r>
              <a:rPr lang="fr-FR" sz="28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variationnelle</a:t>
            </a:r>
            <a:endParaRPr lang="fr-FR" sz="28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941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D18C0-F0DF-6103-F2B9-6D9313AF7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E3880A-E7B2-3792-F196-469392C07A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D19AA3-3884-7632-107B-73BF62F2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18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7FA91D2-6D45-2E4E-253E-F8F1FF05F3E5}"/>
                  </a:ext>
                </a:extLst>
              </p:cNvPr>
              <p:cNvSpPr txBox="1"/>
              <p:nvPr/>
            </p:nvSpPr>
            <p:spPr>
              <a:xfrm>
                <a:off x="2441751" y="1775335"/>
                <a:ext cx="6095010" cy="1099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fr-FR" sz="3200" b="0" i="0" smtClean="0">
                          <a:latin typeface="Cambria Math" panose="02040503050406030204" pitchFamily="18" charset="0"/>
                        </a:rPr>
                        <m:t>div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7FA91D2-6D45-2E4E-253E-F8F1FF05F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751" y="1775335"/>
                <a:ext cx="6095010" cy="10992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3FD20794-5F8F-F04D-AD5E-7D41E82F4A9E}"/>
                  </a:ext>
                </a:extLst>
              </p:cNvPr>
              <p:cNvSpPr txBox="1"/>
              <p:nvPr/>
            </p:nvSpPr>
            <p:spPr>
              <a:xfrm>
                <a:off x="335360" y="1226759"/>
                <a:ext cx="1081763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2400" dirty="0">
                    <a:latin typeface="Book Antiqua" panose="02040602050305030304" pitchFamily="18" charset="0"/>
                  </a:rPr>
                  <a:t>Prenons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étant un ensemble de fonctions suffisamment régulières :</a:t>
                </a: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3FD20794-5F8F-F04D-AD5E-7D41E82F4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1226759"/>
                <a:ext cx="10817630" cy="461665"/>
              </a:xfrm>
              <a:prstGeom prst="rect">
                <a:avLst/>
              </a:prstGeom>
              <a:blipFill>
                <a:blip r:embed="rId3"/>
                <a:stretch>
                  <a:fillRect l="-845" t="-9211" b="-302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8DC06959-77E7-E80E-8887-ED3AD86D00AD}"/>
              </a:ext>
            </a:extLst>
          </p:cNvPr>
          <p:cNvCxnSpPr>
            <a:cxnSpLocks/>
          </p:cNvCxnSpPr>
          <p:nvPr/>
        </p:nvCxnSpPr>
        <p:spPr>
          <a:xfrm flipV="1">
            <a:off x="5357133" y="2522992"/>
            <a:ext cx="118500" cy="5163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5FFE4B0F-337B-2596-8BF7-C6B279040A92}"/>
              </a:ext>
            </a:extLst>
          </p:cNvPr>
          <p:cNvCxnSpPr>
            <a:cxnSpLocks/>
          </p:cNvCxnSpPr>
          <p:nvPr/>
        </p:nvCxnSpPr>
        <p:spPr>
          <a:xfrm flipH="1" flipV="1">
            <a:off x="4293576" y="2487649"/>
            <a:ext cx="123217" cy="5717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EA33A423-A3D2-9491-62A0-422DF57A6B7A}"/>
              </a:ext>
            </a:extLst>
          </p:cNvPr>
          <p:cNvSpPr txBox="1"/>
          <p:nvPr/>
        </p:nvSpPr>
        <p:spPr>
          <a:xfrm>
            <a:off x="2679248" y="3039339"/>
            <a:ext cx="4086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2 dérivées composées… </a:t>
            </a:r>
            <a:r>
              <a:rPr lang="fr-FR" sz="2400" b="1" i="1" dirty="0">
                <a:solidFill>
                  <a:srgbClr val="FF0000"/>
                </a:solidFill>
                <a:latin typeface="Book Antiqua" panose="02040602050305030304" pitchFamily="18" charset="0"/>
              </a:rPr>
              <a:t>bof.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7599405-9F38-D5C3-B3BF-B9120F7E738C}"/>
              </a:ext>
            </a:extLst>
          </p:cNvPr>
          <p:cNvSpPr txBox="1"/>
          <p:nvPr/>
        </p:nvSpPr>
        <p:spPr>
          <a:xfrm>
            <a:off x="271140" y="3620808"/>
            <a:ext cx="6011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latin typeface="Book Antiqua" panose="02040602050305030304" pitchFamily="18" charset="0"/>
              </a:rPr>
              <a:t>Intégration par partie généralisée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3C310F89-EBF4-5214-6683-600C4795604C}"/>
                  </a:ext>
                </a:extLst>
              </p:cNvPr>
              <p:cNvSpPr txBox="1"/>
              <p:nvPr/>
            </p:nvSpPr>
            <p:spPr>
              <a:xfrm>
                <a:off x="534391" y="4328771"/>
                <a:ext cx="4530435" cy="1831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latin typeface="Book Antiqua" panose="02040602050305030304" pitchFamily="18" charset="0"/>
                  </a:rPr>
                  <a:t>Formule de Leibniz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. </m:t>
                      </m:r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</a:rPr>
                        <m:t>div</m:t>
                      </m:r>
                      <m:r>
                        <a:rPr lang="fr-FR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acc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</a:rPr>
                        <m:t>div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</a:rPr>
                        <m:t>. 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grad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dirty="0"/>
              </a:p>
              <a:p>
                <a:endParaRPr lang="fr-FR" dirty="0">
                  <a:latin typeface="Book Antiqua" panose="0204060205030503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latin typeface="Book Antiqua" panose="02040602050305030304" pitchFamily="18" charset="0"/>
                  </a:rPr>
                  <a:t>Théorème de la divergence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div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.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3C310F89-EBF4-5214-6683-600C47956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91" y="4328771"/>
                <a:ext cx="4530435" cy="1831463"/>
              </a:xfrm>
              <a:prstGeom prst="rect">
                <a:avLst/>
              </a:prstGeom>
              <a:blipFill>
                <a:blip r:embed="rId4"/>
                <a:stretch>
                  <a:fillRect l="-942" t="-13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ccolade fermante 13">
            <a:extLst>
              <a:ext uri="{FF2B5EF4-FFF2-40B4-BE49-F238E27FC236}">
                <a16:creationId xmlns:a16="http://schemas.microsoft.com/office/drawing/2014/main" id="{7E3AAAD6-E5F8-146F-90B6-7A2C317D0A5D}"/>
              </a:ext>
            </a:extLst>
          </p:cNvPr>
          <p:cNvSpPr/>
          <p:nvPr/>
        </p:nvSpPr>
        <p:spPr>
          <a:xfrm>
            <a:off x="4742710" y="4199549"/>
            <a:ext cx="865415" cy="2089842"/>
          </a:xfrm>
          <a:prstGeom prst="rightBrace">
            <a:avLst>
              <a:gd name="adj1" fmla="val 37864"/>
              <a:gd name="adj2" fmla="val 49271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E5EC8665-0AB9-D626-F395-F5988917AAD3}"/>
                  </a:ext>
                </a:extLst>
              </p:cNvPr>
              <p:cNvSpPr txBox="1"/>
              <p:nvPr/>
            </p:nvSpPr>
            <p:spPr>
              <a:xfrm>
                <a:off x="5495306" y="4076196"/>
                <a:ext cx="6640285" cy="21691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fr-FR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.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</m:nary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E5EC8665-0AB9-D626-F395-F5988917A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306" y="4076196"/>
                <a:ext cx="6640285" cy="21691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lèche : bas 15">
            <a:extLst>
              <a:ext uri="{FF2B5EF4-FFF2-40B4-BE49-F238E27FC236}">
                <a16:creationId xmlns:a16="http://schemas.microsoft.com/office/drawing/2014/main" id="{45FAFA10-5335-644A-FF70-5189D0927703}"/>
              </a:ext>
            </a:extLst>
          </p:cNvPr>
          <p:cNvSpPr/>
          <p:nvPr/>
        </p:nvSpPr>
        <p:spPr>
          <a:xfrm rot="19276670">
            <a:off x="7060393" y="3022992"/>
            <a:ext cx="834696" cy="8439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62F614B-B4C1-2B79-7333-63EE3F3CACBC}"/>
              </a:ext>
            </a:extLst>
          </p:cNvPr>
          <p:cNvSpPr txBox="1"/>
          <p:nvPr/>
        </p:nvSpPr>
        <p:spPr>
          <a:xfrm>
            <a:off x="8133982" y="2854674"/>
            <a:ext cx="2790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1"/>
                </a:solidFill>
                <a:latin typeface="Book Antiqua" panose="02040602050305030304" pitchFamily="18" charset="0"/>
              </a:rPr>
              <a:t>1 seul degré de dérivation…</a:t>
            </a:r>
            <a:endParaRPr lang="fr-FR" sz="2400" b="1" i="1" dirty="0">
              <a:solidFill>
                <a:schemeClr val="accent1"/>
              </a:solidFill>
              <a:latin typeface="Book Antiqua" panose="02040602050305030304" pitchFamily="18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8C4B295-14F1-498E-09CC-EBFF88FFE1AD}"/>
              </a:ext>
            </a:extLst>
          </p:cNvPr>
          <p:cNvSpPr txBox="1"/>
          <p:nvPr/>
        </p:nvSpPr>
        <p:spPr>
          <a:xfrm>
            <a:off x="9358747" y="3742238"/>
            <a:ext cx="2833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dirty="0">
                <a:solidFill>
                  <a:srgbClr val="FF0000"/>
                </a:solidFill>
                <a:latin typeface="Book Antiqua" panose="02040602050305030304" pitchFamily="18" charset="0"/>
              </a:rPr>
              <a:t>… mais apparition d’un terme de bord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B84EC547-4FD6-0AEB-6A44-F42958BD8028}"/>
              </a:ext>
            </a:extLst>
          </p:cNvPr>
          <p:cNvSpPr txBox="1"/>
          <p:nvPr/>
        </p:nvSpPr>
        <p:spPr>
          <a:xfrm>
            <a:off x="593324" y="623112"/>
            <a:ext cx="11026125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Question 2 (p. 3)</a:t>
            </a:r>
            <a:r>
              <a:rPr lang="fr-F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: Formulation </a:t>
            </a:r>
            <a:r>
              <a:rPr lang="fr-FR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variationnelle</a:t>
            </a:r>
            <a:r>
              <a:rPr lang="fr-F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 magnétostatique 2D ?</a:t>
            </a:r>
            <a:endParaRPr lang="fr-FR" sz="3600" dirty="0">
              <a:solidFill>
                <a:schemeClr val="tx1">
                  <a:lumMod val="95000"/>
                  <a:lumOff val="5000"/>
                </a:schemeClr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32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  <p:bldP spid="13" grpId="0"/>
      <p:bldP spid="14" grpId="0" animBg="1"/>
      <p:bldP spid="15" grpId="0"/>
      <p:bldP spid="16" grpId="0" animBg="1"/>
      <p:bldP spid="17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2D1578-04BB-7877-1FF7-18286D797A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DBB2EDC-D6CC-B1B8-4D09-606B6C4BFA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BFE53AC-2113-8844-CB42-323819C59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19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59BBD2C1-689A-67A2-7918-4695168B53B3}"/>
                  </a:ext>
                </a:extLst>
              </p:cNvPr>
              <p:cNvSpPr txBox="1"/>
              <p:nvPr/>
            </p:nvSpPr>
            <p:spPr>
              <a:xfrm>
                <a:off x="127842" y="971707"/>
                <a:ext cx="11936316" cy="1101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fr-FR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.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</m:nary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59BBD2C1-689A-67A2-7918-4695168B5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42" y="971707"/>
                <a:ext cx="11936316" cy="11019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ZoneTexte 11">
            <a:extLst>
              <a:ext uri="{FF2B5EF4-FFF2-40B4-BE49-F238E27FC236}">
                <a16:creationId xmlns:a16="http://schemas.microsoft.com/office/drawing/2014/main" id="{CA1AB4B7-4A80-290B-1A81-2EAF6EFA961C}"/>
              </a:ext>
            </a:extLst>
          </p:cNvPr>
          <p:cNvSpPr txBox="1"/>
          <p:nvPr/>
        </p:nvSpPr>
        <p:spPr>
          <a:xfrm>
            <a:off x="401617" y="580410"/>
            <a:ext cx="9029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On obtient donc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D8B848FD-DAF9-29F8-5375-1A5A2B72A476}"/>
                  </a:ext>
                </a:extLst>
              </p:cNvPr>
              <p:cNvSpPr txBox="1"/>
              <p:nvPr/>
            </p:nvSpPr>
            <p:spPr>
              <a:xfrm>
                <a:off x="0" y="4406380"/>
                <a:ext cx="11936316" cy="1101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D8B848FD-DAF9-29F8-5375-1A5A2B72A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06380"/>
                <a:ext cx="11936316" cy="11019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D0ADD14-27FE-0E80-8349-233AFA10D9E8}"/>
                  </a:ext>
                </a:extLst>
              </p:cNvPr>
              <p:cNvSpPr txBox="1"/>
              <p:nvPr/>
            </p:nvSpPr>
            <p:spPr>
              <a:xfrm>
                <a:off x="469252" y="3462340"/>
                <a:ext cx="1159490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Il est temps de s’intéresser à l’espace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: on considère des conditions limites de Dirichlet homogène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sur le bord.</a:t>
                </a: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D0ADD14-27FE-0E80-8349-233AFA10D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52" y="3462340"/>
                <a:ext cx="11594906" cy="954107"/>
              </a:xfrm>
              <a:prstGeom prst="rect">
                <a:avLst/>
              </a:prstGeom>
              <a:blipFill>
                <a:blip r:embed="rId4"/>
                <a:stretch>
                  <a:fillRect l="-1104" t="-7051" b="-173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ZoneTexte 14">
            <a:extLst>
              <a:ext uri="{FF2B5EF4-FFF2-40B4-BE49-F238E27FC236}">
                <a16:creationId xmlns:a16="http://schemas.microsoft.com/office/drawing/2014/main" id="{E16BBE47-B233-1F16-F6A4-F1BBAA1A2728}"/>
              </a:ext>
            </a:extLst>
          </p:cNvPr>
          <p:cNvSpPr txBox="1"/>
          <p:nvPr/>
        </p:nvSpPr>
        <p:spPr>
          <a:xfrm>
            <a:off x="1008675" y="5587734"/>
            <a:ext cx="991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Book Antiqua" panose="02040602050305030304" pitchFamily="18" charset="0"/>
              </a:rPr>
              <a:t>Et c’est tout ! </a:t>
            </a:r>
            <a:r>
              <a:rPr lang="fr-FR" sz="3600" i="1" dirty="0">
                <a:latin typeface="Book Antiqua" panose="02040602050305030304" pitchFamily="18" charset="0"/>
              </a:rPr>
              <a:t>Mais pourquoi s’embêter comme ça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648A0D1B-2076-4F0D-2072-39244BE758E1}"/>
                  </a:ext>
                </a:extLst>
              </p:cNvPr>
              <p:cNvSpPr txBox="1"/>
              <p:nvPr/>
            </p:nvSpPr>
            <p:spPr>
              <a:xfrm>
                <a:off x="582937" y="2215965"/>
                <a:ext cx="11026125" cy="101829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fr-FR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Question 3 (p. 3)</a:t>
                </a:r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: Justifier qu’imposer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fr-FR" sz="28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 sur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m:rPr>
                        <m:sty m:val="p"/>
                      </m:rPr>
                      <a:rPr lang="fr-FR" sz="2800" b="0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 impose un champ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 tangentiel au bord.</a:t>
                </a: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648A0D1B-2076-4F0D-2072-39244BE75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37" y="2215965"/>
                <a:ext cx="11026125" cy="10182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524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6590FC-5FEA-18D5-09B4-A03F42118D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45E0EFF-A80E-B8C7-8C21-20FE46FB1E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C7E3EC-8571-D322-193A-729D1C488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9D89F61-1AAB-A307-ABE2-331C4BF5738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 dirty="0"/>
          </a:p>
        </p:txBody>
      </p:sp>
      <p:sp>
        <p:nvSpPr>
          <p:cNvPr id="13" name="Espace réservé du texte 4">
            <a:extLst>
              <a:ext uri="{FF2B5EF4-FFF2-40B4-BE49-F238E27FC236}">
                <a16:creationId xmlns:a16="http://schemas.microsoft.com/office/drawing/2014/main" id="{193756AB-2F60-3DE2-B313-BB1102D8C2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0980" y="640080"/>
            <a:ext cx="11775543" cy="5694045"/>
          </a:xfrm>
        </p:spPr>
        <p:txBody>
          <a:bodyPr/>
          <a:lstStyle/>
          <a:p>
            <a:pPr marL="0" indent="0"/>
            <a:r>
              <a:rPr lang="fr-FR" b="1" u="sng" dirty="0"/>
              <a:t>Objectifs</a:t>
            </a:r>
            <a:r>
              <a:rPr lang="fr-FR" dirty="0"/>
              <a:t> :</a:t>
            </a:r>
          </a:p>
          <a:p>
            <a:pPr marL="0" indent="0"/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b="1" i="1" dirty="0"/>
              <a:t>Découvrir</a:t>
            </a:r>
            <a:r>
              <a:rPr lang="fr-FR" dirty="0"/>
              <a:t> en quoi consiste l’optimisation topologique</a:t>
            </a:r>
          </a:p>
          <a:p>
            <a:pPr marL="514350" indent="-514350">
              <a:buFont typeface="+mj-lt"/>
              <a:buAutoNum type="arabicPeriod"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Se </a:t>
            </a:r>
            <a:r>
              <a:rPr lang="fr-FR" b="1" i="1" dirty="0"/>
              <a:t>familiariser</a:t>
            </a:r>
            <a:r>
              <a:rPr lang="fr-FR" dirty="0"/>
              <a:t> avec le vocabulaire et les </a:t>
            </a:r>
            <a:r>
              <a:rPr lang="fr-FR" b="1" i="1" dirty="0"/>
              <a:t>concepts mathématiques</a:t>
            </a:r>
          </a:p>
          <a:p>
            <a:pPr marL="514350" indent="-514350">
              <a:buFont typeface="+mj-lt"/>
              <a:buAutoNum type="arabicPeriod"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b="1" i="1" dirty="0"/>
              <a:t>Implémenter</a:t>
            </a:r>
            <a:r>
              <a:rPr lang="fr-FR" dirty="0"/>
              <a:t> une optimisation topologique simple : </a:t>
            </a:r>
            <a:r>
              <a:rPr lang="fr-FR" b="1" dirty="0"/>
              <a:t>transformateur</a:t>
            </a:r>
          </a:p>
          <a:p>
            <a:pPr marL="514350" indent="-514350">
              <a:buFont typeface="+mj-lt"/>
              <a:buAutoNum type="arabicPeriod"/>
            </a:pPr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FC7EDDE8-2CEB-49AB-A76C-B92D8F98BC9A}"/>
              </a:ext>
            </a:extLst>
          </p:cNvPr>
          <p:cNvGrpSpPr/>
          <p:nvPr/>
        </p:nvGrpSpPr>
        <p:grpSpPr>
          <a:xfrm>
            <a:off x="513639" y="4602619"/>
            <a:ext cx="3584926" cy="1773326"/>
            <a:chOff x="513639" y="4602619"/>
            <a:chExt cx="3584926" cy="1773326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C223B26A-825D-6F31-BEB5-6C7AE4CB0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205" y="4602619"/>
              <a:ext cx="3007795" cy="1493381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E99420B2-C283-9264-1C5A-1D226EDC8DFA}"/>
                </a:ext>
              </a:extLst>
            </p:cNvPr>
            <p:cNvSpPr txBox="1"/>
            <p:nvPr/>
          </p:nvSpPr>
          <p:spPr>
            <a:xfrm>
              <a:off x="513639" y="6160501"/>
              <a:ext cx="358492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b="0" i="1" u="sng" dirty="0">
                  <a:solidFill>
                    <a:srgbClr val="296EAA"/>
                  </a:solidFill>
                  <a:effectLst/>
                  <a:latin typeface="Helvetica Neue"/>
                  <a:hlinkClick r:id="rId4"/>
                </a:rPr>
                <a:t>A 99 line topology optimization code written in </a:t>
              </a:r>
              <a:r>
                <a:rPr lang="en-US" sz="800" b="0" i="1" u="sng" dirty="0" err="1">
                  <a:solidFill>
                    <a:srgbClr val="296EAA"/>
                  </a:solidFill>
                  <a:effectLst/>
                  <a:latin typeface="Helvetica Neue"/>
                  <a:hlinkClick r:id="rId4"/>
                </a:rPr>
                <a:t>Matlab</a:t>
              </a:r>
              <a:r>
                <a:rPr lang="en-US" sz="800" b="0" i="0" u="sng" dirty="0">
                  <a:solidFill>
                    <a:srgbClr val="296EAA"/>
                  </a:solidFill>
                  <a:effectLst/>
                  <a:latin typeface="Helvetica Neue"/>
                  <a:hlinkClick r:id="rId4"/>
                </a:rPr>
                <a:t>, O. Sigmund, 2001</a:t>
              </a:r>
              <a:endParaRPr lang="fr-FR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BCAE4A9-494C-B046-B481-D58A8763707A}"/>
                  </a:ext>
                </a:extLst>
              </p:cNvPr>
              <p:cNvSpPr txBox="1"/>
              <p:nvPr/>
            </p:nvSpPr>
            <p:spPr>
              <a:xfrm>
                <a:off x="4541520" y="4379193"/>
                <a:ext cx="3276600" cy="2083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𝛻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fr-F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</m:d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fr-FR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.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𝜕𝜈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𝜕𝜌</m:t>
                              </m:r>
                            </m:den>
                          </m:f>
                          <m:r>
                            <a:rPr lang="fr-FR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BCAE4A9-494C-B046-B481-D58A87637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520" y="4379193"/>
                <a:ext cx="3276600" cy="20835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Image 17">
            <a:extLst>
              <a:ext uri="{FF2B5EF4-FFF2-40B4-BE49-F238E27FC236}">
                <a16:creationId xmlns:a16="http://schemas.microsoft.com/office/drawing/2014/main" id="{0CD658C8-7003-AEB3-182B-93FDC32424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7155" y="4295695"/>
            <a:ext cx="2093605" cy="211656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BB9519D-C4B3-FD0B-DA10-B81BBF0DD4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5847" y="4303315"/>
            <a:ext cx="2065257" cy="208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1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2D1578-04BB-7877-1FF7-18286D797A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DBB2EDC-D6CC-B1B8-4D09-606B6C4BFA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BFE53AC-2113-8844-CB42-323819C59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20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A58DD3B-0F82-91F1-CEE8-FA0267D6636E}"/>
                  </a:ext>
                </a:extLst>
              </p:cNvPr>
              <p:cNvSpPr txBox="1"/>
              <p:nvPr/>
            </p:nvSpPr>
            <p:spPr>
              <a:xfrm>
                <a:off x="127842" y="829636"/>
                <a:ext cx="11936316" cy="1101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fr-F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A58DD3B-0F82-91F1-CEE8-FA0267D66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42" y="829636"/>
                <a:ext cx="11936316" cy="11019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3792C06A-7DBF-BA05-A2CA-818288045D6A}"/>
              </a:ext>
            </a:extLst>
          </p:cNvPr>
          <p:cNvSpPr txBox="1"/>
          <p:nvPr/>
        </p:nvSpPr>
        <p:spPr>
          <a:xfrm>
            <a:off x="610225" y="2212536"/>
            <a:ext cx="10971549" cy="1323439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Book Antiqua" panose="02040602050305030304" pitchFamily="18" charset="0"/>
              </a:rPr>
              <a:t>Car les formulations </a:t>
            </a:r>
            <a:r>
              <a:rPr lang="fr-FR" sz="3600" dirty="0" err="1">
                <a:latin typeface="Book Antiqua" panose="02040602050305030304" pitchFamily="18" charset="0"/>
              </a:rPr>
              <a:t>variationnelles</a:t>
            </a:r>
            <a:r>
              <a:rPr lang="fr-FR" sz="3600" dirty="0">
                <a:latin typeface="Book Antiqua" panose="02040602050305030304" pitchFamily="18" charset="0"/>
              </a:rPr>
              <a:t> sont la base de la </a:t>
            </a:r>
          </a:p>
          <a:p>
            <a:pPr algn="ctr"/>
            <a:r>
              <a:rPr lang="fr-FR" sz="4400" b="1" dirty="0">
                <a:latin typeface="Book Antiqua" panose="02040602050305030304" pitchFamily="18" charset="0"/>
              </a:rPr>
              <a:t>méthodes des éléments finis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166E03F-3816-DB8F-A690-D6D2CE954170}"/>
              </a:ext>
            </a:extLst>
          </p:cNvPr>
          <p:cNvSpPr txBox="1"/>
          <p:nvPr/>
        </p:nvSpPr>
        <p:spPr>
          <a:xfrm>
            <a:off x="876300" y="5140411"/>
            <a:ext cx="4124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latin typeface="Book Antiqua" panose="02040602050305030304" pitchFamily="18" charset="0"/>
                <a:hlinkClick r:id="rId3"/>
              </a:rPr>
              <a:t>FEniCSx</a:t>
            </a:r>
            <a:r>
              <a:rPr lang="fr-FR" dirty="0">
                <a:latin typeface="Book Antiqua" panose="02040602050305030304" pitchFamily="18" charset="0"/>
                <a:hlinkClick r:id="rId3"/>
              </a:rPr>
              <a:t> | </a:t>
            </a:r>
            <a:r>
              <a:rPr lang="fr-FR" dirty="0" err="1">
                <a:latin typeface="Book Antiqua" panose="02040602050305030304" pitchFamily="18" charset="0"/>
                <a:hlinkClick r:id="rId3"/>
              </a:rPr>
              <a:t>FEniCS</a:t>
            </a:r>
            <a:r>
              <a:rPr lang="fr-FR" dirty="0">
                <a:latin typeface="Book Antiqua" panose="02040602050305030304" pitchFamily="18" charset="0"/>
                <a:hlinkClick r:id="rId3"/>
              </a:rPr>
              <a:t> Project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576F70E-0A69-B220-3363-CE73888836DE}"/>
              </a:ext>
            </a:extLst>
          </p:cNvPr>
          <p:cNvSpPr txBox="1"/>
          <p:nvPr/>
        </p:nvSpPr>
        <p:spPr>
          <a:xfrm>
            <a:off x="876300" y="5705198"/>
            <a:ext cx="4124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Book Antiqua" panose="02040602050305030304" pitchFamily="18" charset="0"/>
                <a:hlinkClick r:id="rId4"/>
              </a:rPr>
              <a:t>FreeFEM</a:t>
            </a:r>
            <a:r>
              <a:rPr lang="en-US" dirty="0">
                <a:latin typeface="Book Antiqua" panose="02040602050305030304" pitchFamily="18" charset="0"/>
                <a:hlinkClick r:id="rId4"/>
              </a:rPr>
              <a:t> - An open-source PDE Solver using the Finite Element Method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93DDB3D-52A1-809A-D484-CB6371CC3FB7}"/>
              </a:ext>
            </a:extLst>
          </p:cNvPr>
          <p:cNvSpPr txBox="1"/>
          <p:nvPr/>
        </p:nvSpPr>
        <p:spPr>
          <a:xfrm>
            <a:off x="5219700" y="51404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ook Antiqua" panose="02040602050305030304" pitchFamily="18" charset="0"/>
                <a:hlinkClick r:id="rId5"/>
              </a:rPr>
              <a:t>ONELAB: Open Numerical Engineering </a:t>
            </a:r>
            <a:r>
              <a:rPr lang="en-US" dirty="0" err="1">
                <a:latin typeface="Book Antiqua" panose="02040602050305030304" pitchFamily="18" charset="0"/>
                <a:hlinkClick r:id="rId5"/>
              </a:rPr>
              <a:t>LABoratory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9E15178-343A-8274-C354-3A66486208BC}"/>
              </a:ext>
            </a:extLst>
          </p:cNvPr>
          <p:cNvSpPr txBox="1"/>
          <p:nvPr/>
        </p:nvSpPr>
        <p:spPr>
          <a:xfrm>
            <a:off x="6034087" y="5666266"/>
            <a:ext cx="446722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sz="3600" dirty="0" err="1">
                <a:latin typeface="Book Antiqua" panose="02040602050305030304" pitchFamily="18" charset="0"/>
                <a:hlinkClick r:id="rId6"/>
              </a:rPr>
              <a:t>Netgen</a:t>
            </a:r>
            <a:r>
              <a:rPr lang="fr-FR" sz="3600" dirty="0">
                <a:latin typeface="Book Antiqua" panose="02040602050305030304" pitchFamily="18" charset="0"/>
                <a:hlinkClick r:id="rId6"/>
              </a:rPr>
              <a:t>/</a:t>
            </a:r>
            <a:r>
              <a:rPr lang="fr-FR" sz="3600" dirty="0" err="1">
                <a:latin typeface="Book Antiqua" panose="02040602050305030304" pitchFamily="18" charset="0"/>
                <a:hlinkClick r:id="rId6"/>
              </a:rPr>
              <a:t>NGSolve</a:t>
            </a:r>
            <a:endParaRPr lang="fr-FR" sz="3600" dirty="0">
              <a:latin typeface="Book Antiqua" panose="0204060205030503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5FE348DD-6733-7278-6067-8D3CF5B32972}"/>
                  </a:ext>
                </a:extLst>
              </p:cNvPr>
              <p:cNvSpPr txBox="1"/>
              <p:nvPr/>
            </p:nvSpPr>
            <p:spPr>
              <a:xfrm>
                <a:off x="876300" y="3746266"/>
                <a:ext cx="10683240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2800" dirty="0">
                    <a:latin typeface="Book Antiqua" panose="02040602050305030304" pitchFamily="18" charset="0"/>
                  </a:rPr>
                  <a:t>Il existe des solveurs </a:t>
                </a:r>
                <a:r>
                  <a:rPr lang="fr-FR" sz="2800" b="1" u="sng" dirty="0" smtClean="0">
                    <a:latin typeface="Book Antiqua" panose="02040602050305030304" pitchFamily="18" charset="0"/>
                  </a:rPr>
                  <a:t>gratuits</a:t>
                </a:r>
                <a:r>
                  <a:rPr lang="fr-FR" sz="2800" dirty="0" smtClean="0">
                    <a:latin typeface="Book Antiqua" panose="02040602050305030304" pitchFamily="18" charset="0"/>
                  </a:rPr>
                  <a:t>, </a:t>
                </a:r>
                <a:r>
                  <a:rPr lang="fr-FR" sz="2800" b="1" u="sng" dirty="0" smtClean="0">
                    <a:latin typeface="Book Antiqua" panose="02040602050305030304" pitchFamily="18" charset="0"/>
                  </a:rPr>
                  <a:t>open-source</a:t>
                </a:r>
                <a:r>
                  <a:rPr lang="fr-FR" sz="2800" dirty="0" smtClean="0">
                    <a:latin typeface="Book Antiqua" panose="02040602050305030304" pitchFamily="18" charset="0"/>
                  </a:rPr>
                  <a:t> et </a:t>
                </a:r>
                <a:r>
                  <a:rPr lang="fr-FR" sz="2800" b="1" u="sng" dirty="0" smtClean="0">
                    <a:latin typeface="Book Antiqua" panose="02040602050305030304" pitchFamily="18" charset="0"/>
                  </a:rPr>
                  <a:t>flexibles</a:t>
                </a:r>
                <a:r>
                  <a:rPr lang="fr-FR" sz="2800" dirty="0" smtClean="0">
                    <a:latin typeface="Book Antiqua" panose="02040602050305030304" pitchFamily="18" charset="0"/>
                  </a:rPr>
                  <a:t> qui </a:t>
                </a:r>
                <a:r>
                  <a:rPr lang="fr-FR" sz="2800" dirty="0">
                    <a:latin typeface="Book Antiqua" panose="02040602050305030304" pitchFamily="18" charset="0"/>
                  </a:rPr>
                  <a:t>calculent la solution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à partir de sa formulation </a:t>
                </a:r>
                <a:r>
                  <a:rPr lang="fr-FR" sz="2800" dirty="0" err="1">
                    <a:latin typeface="Book Antiqua" panose="02040602050305030304" pitchFamily="18" charset="0"/>
                  </a:rPr>
                  <a:t>variationnelle</a:t>
                </a:r>
                <a:r>
                  <a:rPr lang="fr-FR" sz="2800" dirty="0">
                    <a:latin typeface="Book Antiqua" panose="02040602050305030304" pitchFamily="18" charset="0"/>
                  </a:rPr>
                  <a:t>. </a:t>
                </a:r>
              </a:p>
            </p:txBody>
          </p:sp>
        </mc:Choice>
        <mc:Fallback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5FE348DD-6733-7278-6067-8D3CF5B32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" y="3746266"/>
                <a:ext cx="10683240" cy="954107"/>
              </a:xfrm>
              <a:prstGeom prst="rect">
                <a:avLst/>
              </a:prstGeom>
              <a:blipFill>
                <a:blip r:embed="rId7"/>
                <a:stretch>
                  <a:fillRect t="-7692" b="-173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376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 animBg="1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Implémentation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8B4B7E9-9161-3828-36A6-6DD1A04E47F9}"/>
              </a:ext>
            </a:extLst>
          </p:cNvPr>
          <p:cNvSpPr txBox="1">
            <a:spLocks/>
          </p:cNvSpPr>
          <p:nvPr/>
        </p:nvSpPr>
        <p:spPr>
          <a:xfrm>
            <a:off x="258959" y="3708993"/>
            <a:ext cx="11674081" cy="28061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smtClean="0">
                <a:latin typeface="Book Antiqua" panose="02040602050305030304" pitchFamily="18" charset="0"/>
              </a:rPr>
              <a:t>Si vous avez déjà suivi les instructions d’installation :</a:t>
            </a:r>
          </a:p>
          <a:p>
            <a:pPr marL="0" indent="0">
              <a:buNone/>
            </a:pPr>
            <a:r>
              <a:rPr lang="fr-FR" dirty="0" smtClean="0">
                <a:latin typeface="Book Antiqua" panose="02040602050305030304" pitchFamily="18" charset="0"/>
              </a:rPr>
              <a:t>1) Ouvrez une console Anaconda et écrivez : </a:t>
            </a:r>
          </a:p>
          <a:p>
            <a:pPr marL="0" indent="0">
              <a:buNone/>
            </a:pPr>
            <a:r>
              <a:rPr lang="fr-FR" dirty="0" err="1" smtClean="0">
                <a:latin typeface="Consolas" panose="020B0609020204030204" pitchFamily="49" charset="0"/>
              </a:rPr>
              <a:t>conda</a:t>
            </a:r>
            <a:r>
              <a:rPr lang="fr-FR" dirty="0" smtClean="0">
                <a:latin typeface="Consolas" panose="020B0609020204030204" pitchFamily="49" charset="0"/>
              </a:rPr>
              <a:t> </a:t>
            </a:r>
            <a:r>
              <a:rPr lang="fr-FR" dirty="0" err="1" smtClean="0">
                <a:latin typeface="Consolas" panose="020B0609020204030204" pitchFamily="49" charset="0"/>
              </a:rPr>
              <a:t>activate</a:t>
            </a:r>
            <a:r>
              <a:rPr lang="fr-FR" dirty="0" smtClean="0">
                <a:latin typeface="Consolas" panose="020B0609020204030204" pitchFamily="49" charset="0"/>
              </a:rPr>
              <a:t> </a:t>
            </a:r>
            <a:r>
              <a:rPr lang="fr-FR" dirty="0" err="1" smtClean="0">
                <a:latin typeface="Consolas" panose="020B0609020204030204" pitchFamily="49" charset="0"/>
              </a:rPr>
              <a:t>tutoriel_optim_topo</a:t>
            </a:r>
            <a:endParaRPr lang="fr-F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 err="1" smtClean="0">
                <a:latin typeface="Consolas" panose="020B0609020204030204" pitchFamily="49" charset="0"/>
              </a:rPr>
              <a:t>jupyter</a:t>
            </a:r>
            <a:r>
              <a:rPr lang="fr-FR" dirty="0" smtClean="0">
                <a:latin typeface="Consolas" panose="020B0609020204030204" pitchFamily="49" charset="0"/>
              </a:rPr>
              <a:t> notebook</a:t>
            </a:r>
          </a:p>
          <a:p>
            <a:pPr marL="0" indent="0">
              <a:buNone/>
            </a:pPr>
            <a:r>
              <a:rPr lang="fr-FR" dirty="0" smtClean="0">
                <a:latin typeface="Book Antiqua" panose="02040602050305030304" pitchFamily="18" charset="0"/>
              </a:rPr>
              <a:t>2) Ouvrez le répertoire avec l’explorateur de fichiers de </a:t>
            </a:r>
            <a:r>
              <a:rPr lang="fr-FR" dirty="0" err="1" smtClean="0">
                <a:latin typeface="Book Antiqua" panose="02040602050305030304" pitchFamily="18" charset="0"/>
              </a:rPr>
              <a:t>Jupyter</a:t>
            </a:r>
            <a:endParaRPr lang="fr-FR" dirty="0" smtClean="0">
              <a:latin typeface="Book Antiqua" panose="02040602050305030304" pitchFamily="18" charset="0"/>
            </a:endParaRPr>
          </a:p>
          <a:p>
            <a:pPr marL="0" indent="0">
              <a:buNone/>
            </a:pPr>
            <a:endParaRPr lang="fr-FR" dirty="0" smtClean="0">
              <a:latin typeface="Book Antiqua" panose="0204060205030503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D04EF7F-DE18-48BC-C545-D5BE7D627977}"/>
              </a:ext>
            </a:extLst>
          </p:cNvPr>
          <p:cNvSpPr txBox="1"/>
          <p:nvPr/>
        </p:nvSpPr>
        <p:spPr>
          <a:xfrm>
            <a:off x="2697342" y="777657"/>
            <a:ext cx="6797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Book Antiqua" panose="02040602050305030304" pitchFamily="18" charset="0"/>
              </a:rPr>
              <a:t>Place au </a:t>
            </a:r>
            <a:r>
              <a:rPr lang="fr-FR" sz="4800" b="1" dirty="0">
                <a:latin typeface="Book Antiqua" panose="02040602050305030304" pitchFamily="18" charset="0"/>
              </a:rPr>
              <a:t>code</a:t>
            </a:r>
            <a:r>
              <a:rPr lang="fr-FR" sz="4800" dirty="0">
                <a:latin typeface="Book Antiqua" panose="02040602050305030304" pitchFamily="18" charset="0"/>
              </a:rPr>
              <a:t> !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B3AB1ED-323E-9D91-C0DD-CFC456C133D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10" y="1786934"/>
            <a:ext cx="766354" cy="76635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3C59F6D-FDB1-5C95-6C10-9C0FE870CECC}"/>
              </a:ext>
            </a:extLst>
          </p:cNvPr>
          <p:cNvSpPr txBox="1"/>
          <p:nvPr/>
        </p:nvSpPr>
        <p:spPr>
          <a:xfrm>
            <a:off x="1323261" y="1908501"/>
            <a:ext cx="1054478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Book Antiqua" panose="02040602050305030304" pitchFamily="18" charset="0"/>
              </a:rPr>
              <a:t>Ouvrez vos ordinateurs, et téléchargez le </a:t>
            </a:r>
            <a:r>
              <a:rPr lang="fr-FR" sz="3200" dirty="0" smtClean="0">
                <a:latin typeface="Book Antiqua" panose="02040602050305030304" pitchFamily="18" charset="0"/>
              </a:rPr>
              <a:t>répertoire suivant sur votre bureau :</a:t>
            </a:r>
            <a:endParaRPr lang="fr-FR" sz="2800" dirty="0">
              <a:latin typeface="Book Antiqua" panose="02040602050305030304" pitchFamily="18" charset="0"/>
            </a:endParaRPr>
          </a:p>
          <a:p>
            <a:r>
              <a:rPr lang="fr-FR" sz="2300" dirty="0">
                <a:latin typeface="Book Antiqua" panose="02040602050305030304" pitchFamily="18" charset="0"/>
                <a:hlinkClick r:id="rId4"/>
              </a:rPr>
              <a:t>https://</a:t>
            </a:r>
            <a:r>
              <a:rPr lang="fr-FR" sz="2300" dirty="0" smtClean="0">
                <a:latin typeface="Book Antiqua" panose="02040602050305030304" pitchFamily="18" charset="0"/>
                <a:hlinkClick r:id="rId4"/>
              </a:rPr>
              <a:t>github.com/tcherrie/tutoriel_optimisation_topologique_GDR_SEEDS</a:t>
            </a:r>
            <a:endParaRPr lang="fr-FR" sz="2300" dirty="0">
              <a:latin typeface="Book Antiqua" panose="02040602050305030304" pitchFamily="18" charset="0"/>
            </a:endParaRPr>
          </a:p>
          <a:p>
            <a:r>
              <a:rPr lang="fr-FR" sz="2800" dirty="0">
                <a:latin typeface="Book Antiqua" panose="0204060205030503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4051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Implémentation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8B4B7E9-9161-3828-36A6-6DD1A04E47F9}"/>
              </a:ext>
            </a:extLst>
          </p:cNvPr>
          <p:cNvSpPr txBox="1">
            <a:spLocks/>
          </p:cNvSpPr>
          <p:nvPr/>
        </p:nvSpPr>
        <p:spPr>
          <a:xfrm>
            <a:off x="335360" y="565331"/>
            <a:ext cx="11674081" cy="27195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smtClean="0">
                <a:latin typeface="Book Antiqua" panose="02040602050305030304" pitchFamily="18" charset="0"/>
              </a:rPr>
              <a:t>Si vous n’avez pas installé </a:t>
            </a:r>
            <a:r>
              <a:rPr lang="fr-FR" b="1" dirty="0" err="1" smtClean="0">
                <a:latin typeface="Book Antiqua" panose="02040602050305030304" pitchFamily="18" charset="0"/>
              </a:rPr>
              <a:t>NGSolve</a:t>
            </a:r>
            <a:r>
              <a:rPr lang="fr-FR" b="1" dirty="0" smtClean="0">
                <a:latin typeface="Book Antiqua" panose="02040602050305030304" pitchFamily="18" charset="0"/>
              </a:rPr>
              <a:t> </a:t>
            </a:r>
          </a:p>
          <a:p>
            <a:pPr marL="0" indent="0">
              <a:buNone/>
            </a:pPr>
            <a:r>
              <a:rPr lang="fr-FR" b="1" dirty="0" smtClean="0">
                <a:latin typeface="Book Antiqua" panose="02040602050305030304" pitchFamily="18" charset="0"/>
              </a:rPr>
              <a:t>Option 1 : Binder</a:t>
            </a:r>
          </a:p>
          <a:p>
            <a:pPr marL="514350" indent="-514350">
              <a:buAutoNum type="arabicParenR"/>
            </a:pPr>
            <a:r>
              <a:rPr lang="fr-FR" dirty="0" smtClean="0">
                <a:latin typeface="Book Antiqua" panose="02040602050305030304" pitchFamily="18" charset="0"/>
              </a:rPr>
              <a:t>Ouvrez le fichier </a:t>
            </a:r>
            <a:r>
              <a:rPr lang="fr-FR" dirty="0" err="1" smtClean="0">
                <a:latin typeface="Book Antiqua" panose="02040602050305030304" pitchFamily="18" charset="0"/>
              </a:rPr>
              <a:t>readme</a:t>
            </a:r>
            <a:r>
              <a:rPr lang="fr-FR" dirty="0" smtClean="0">
                <a:latin typeface="Book Antiqua" panose="02040602050305030304" pitchFamily="18" charset="0"/>
              </a:rPr>
              <a:t> du répertoire </a:t>
            </a:r>
            <a:r>
              <a:rPr lang="fr-FR" dirty="0" err="1" smtClean="0">
                <a:latin typeface="Book Antiqua" panose="02040602050305030304" pitchFamily="18" charset="0"/>
              </a:rPr>
              <a:t>github</a:t>
            </a:r>
            <a:endParaRPr lang="fr-FR" dirty="0" smtClean="0">
              <a:latin typeface="Book Antiqua" panose="02040602050305030304" pitchFamily="18" charset="0"/>
            </a:endParaRPr>
          </a:p>
          <a:p>
            <a:pPr marL="514350" indent="-514350">
              <a:buAutoNum type="arabicParenR"/>
            </a:pPr>
            <a:r>
              <a:rPr lang="fr-FR" dirty="0" smtClean="0">
                <a:latin typeface="Book Antiqua" panose="02040602050305030304" pitchFamily="18" charset="0"/>
              </a:rPr>
              <a:t>Cliquez sur</a:t>
            </a:r>
          </a:p>
          <a:p>
            <a:pPr marL="514350" indent="-514350">
              <a:buAutoNum type="arabicParenR"/>
            </a:pPr>
            <a:r>
              <a:rPr lang="fr-FR" dirty="0" smtClean="0">
                <a:latin typeface="Book Antiqua" panose="02040602050305030304" pitchFamily="18" charset="0"/>
              </a:rPr>
              <a:t>Espérez, et si ça se bloque, vous pouvez réessayer 2-3 fois… sinon :</a:t>
            </a:r>
          </a:p>
          <a:p>
            <a:pPr marL="514350" indent="-514350">
              <a:buFont typeface="+mj-lt"/>
              <a:buAutoNum type="arabicPeriod"/>
            </a:pPr>
            <a:endParaRPr lang="fr-FR" dirty="0">
              <a:latin typeface="Book Antiqua" panose="02040602050305030304" pitchFamily="18" charset="0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761" y="2053037"/>
            <a:ext cx="2693988" cy="534102"/>
          </a:xfrm>
          <a:prstGeom prst="rect">
            <a:avLst/>
          </a:prstGeom>
        </p:spPr>
      </p:pic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58B4B7E9-9161-3828-36A6-6DD1A04E47F9}"/>
              </a:ext>
            </a:extLst>
          </p:cNvPr>
          <p:cNvSpPr txBox="1">
            <a:spLocks/>
          </p:cNvSpPr>
          <p:nvPr/>
        </p:nvSpPr>
        <p:spPr>
          <a:xfrm>
            <a:off x="322442" y="3393268"/>
            <a:ext cx="11674081" cy="17013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smtClean="0">
                <a:latin typeface="Book Antiqua" panose="02040602050305030304" pitchFamily="18" charset="0"/>
              </a:rPr>
              <a:t>Option 2 : </a:t>
            </a:r>
            <a:r>
              <a:rPr lang="fr-FR" b="1" dirty="0" err="1" smtClean="0">
                <a:latin typeface="Book Antiqua" panose="02040602050305030304" pitchFamily="18" charset="0"/>
              </a:rPr>
              <a:t>JupyterHub</a:t>
            </a:r>
            <a:r>
              <a:rPr lang="fr-FR" b="1" dirty="0" smtClean="0">
                <a:latin typeface="Book Antiqua" panose="02040602050305030304" pitchFamily="18" charset="0"/>
              </a:rPr>
              <a:t> (</a:t>
            </a:r>
            <a:r>
              <a:rPr lang="fr-FR" b="1" dirty="0" err="1" smtClean="0">
                <a:latin typeface="Book Antiqua" panose="02040602050305030304" pitchFamily="18" charset="0"/>
              </a:rPr>
              <a:t>GeePs</a:t>
            </a:r>
            <a:r>
              <a:rPr lang="fr-FR" b="1" dirty="0" smtClean="0">
                <a:latin typeface="Book Antiqua" panose="02040602050305030304" pitchFamily="18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>
                <a:latin typeface="Book Antiqua" panose="02040602050305030304" pitchFamily="18" charset="0"/>
              </a:rPr>
              <a:t>Se connecter à </a:t>
            </a:r>
            <a:r>
              <a:rPr lang="fr-FR" dirty="0">
                <a:latin typeface="Book Antiqua" panose="02040602050305030304" pitchFamily="18" charset="0"/>
                <a:hlinkClick r:id="rId4"/>
              </a:rPr>
              <a:t>https://</a:t>
            </a:r>
            <a:r>
              <a:rPr lang="fr-FR" dirty="0" smtClean="0">
                <a:latin typeface="Book Antiqua" panose="02040602050305030304" pitchFamily="18" charset="0"/>
                <a:hlinkClick r:id="rId4"/>
              </a:rPr>
              <a:t>connectme.geeps.centralesupelec.fr:555</a:t>
            </a:r>
            <a:endParaRPr lang="fr-FR" dirty="0" smtClean="0">
              <a:latin typeface="Book Antiqua" panose="0204060205030503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dirty="0" smtClean="0">
                <a:latin typeface="Book Antiqua" panose="02040602050305030304" pitchFamily="18" charset="0"/>
              </a:rPr>
              <a:t>S’identifier avec les id et mots de passe fournis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Espace réservé du contenu 2">
                <a:extLst>
                  <a:ext uri="{FF2B5EF4-FFF2-40B4-BE49-F238E27FC236}">
                    <a16:creationId xmlns:a16="http://schemas.microsoft.com/office/drawing/2014/main" id="{58B4B7E9-9161-3828-36A6-6DD1A04E47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442" y="5236430"/>
                <a:ext cx="11674081" cy="112242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fr-FR" b="1" dirty="0" smtClean="0">
                    <a:latin typeface="Book Antiqua" panose="02040602050305030304" pitchFamily="18" charset="0"/>
                  </a:rPr>
                  <a:t>Option 3 : Installation locale </a:t>
                </a:r>
                <a:r>
                  <a:rPr lang="fr-FR" dirty="0" smtClean="0">
                    <a:latin typeface="Book Antiqua" panose="0204060205030503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≃20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min</m:t>
                    </m:r>
                  </m:oMath>
                </a14:m>
                <a:r>
                  <a:rPr lang="fr-FR" dirty="0" smtClean="0">
                    <a:latin typeface="Book Antiqua" panose="02040602050305030304" pitchFamily="18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fr-FR" dirty="0" smtClean="0">
                    <a:latin typeface="Book Antiqua" panose="02040602050305030304" pitchFamily="18" charset="0"/>
                  </a:rPr>
                  <a:t>Suivre les instructions sur le </a:t>
                </a:r>
                <a:r>
                  <a:rPr lang="fr-FR" dirty="0" err="1" smtClean="0">
                    <a:latin typeface="Book Antiqua" panose="02040602050305030304" pitchFamily="18" charset="0"/>
                  </a:rPr>
                  <a:t>readme</a:t>
                </a:r>
                <a:r>
                  <a:rPr lang="fr-FR" dirty="0" smtClean="0">
                    <a:latin typeface="Book Antiqua" panose="02040602050305030304" pitchFamily="18" charset="0"/>
                  </a:rPr>
                  <a:t> du répertoire GitHub</a:t>
                </a:r>
                <a:endParaRPr lang="fr-FR" b="1" dirty="0" smtClean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3" name="Espace réservé du contenu 2">
                <a:extLst>
                  <a:ext uri="{FF2B5EF4-FFF2-40B4-BE49-F238E27FC236}">
                    <a16:creationId xmlns:a16="http://schemas.microsoft.com/office/drawing/2014/main" id="{58B4B7E9-9161-3828-36A6-6DD1A04E4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42" y="5236430"/>
                <a:ext cx="11674081" cy="1122423"/>
              </a:xfrm>
              <a:prstGeom prst="rect">
                <a:avLst/>
              </a:prstGeom>
              <a:blipFill>
                <a:blip r:embed="rId5"/>
                <a:stretch>
                  <a:fillRect l="-1097" t="-10326" b="-32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3943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Implémentation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23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3B9298-F31D-F682-2BA4-C55E102A605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49" y="1090437"/>
            <a:ext cx="766354" cy="76635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D1934F2-89E4-CCD6-4237-793EAE41455E}"/>
              </a:ext>
            </a:extLst>
          </p:cNvPr>
          <p:cNvSpPr txBox="1"/>
          <p:nvPr/>
        </p:nvSpPr>
        <p:spPr>
          <a:xfrm>
            <a:off x="1366672" y="1025586"/>
            <a:ext cx="105447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Si vous n’êtes pas familier des notebooks </a:t>
            </a:r>
            <a:r>
              <a:rPr lang="fr-FR" sz="2800" dirty="0" err="1">
                <a:latin typeface="Book Antiqua" panose="02040602050305030304" pitchFamily="18" charset="0"/>
              </a:rPr>
              <a:t>Jupyter</a:t>
            </a:r>
            <a:r>
              <a:rPr lang="fr-FR" sz="2800" dirty="0">
                <a:latin typeface="Book Antiqua" panose="02040602050305030304" pitchFamily="18" charset="0"/>
              </a:rPr>
              <a:t>, commencez par ouvrir </a:t>
            </a:r>
            <a:r>
              <a:rPr lang="fr-FR" sz="2800" u="sng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1-Guide </a:t>
            </a:r>
            <a:r>
              <a:rPr lang="fr-FR" sz="2800" u="sng" dirty="0" err="1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Jupyter.ipynb</a:t>
            </a:r>
            <a:endParaRPr lang="fr-FR" sz="2300" u="sng" dirty="0">
              <a:solidFill>
                <a:schemeClr val="accent1">
                  <a:lumMod val="75000"/>
                </a:schemeClr>
              </a:solidFill>
              <a:latin typeface="Book Antiqua" panose="02040602050305030304" pitchFamily="18" charset="0"/>
            </a:endParaRPr>
          </a:p>
          <a:p>
            <a:r>
              <a:rPr lang="fr-FR" sz="2800" dirty="0">
                <a:latin typeface="Book Antiqua" panose="02040602050305030304" pitchFamily="18" charset="0"/>
              </a:rPr>
              <a:t>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2B7C18D-F4EE-D6DA-D56D-5332E53AB1A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714134"/>
            <a:ext cx="766354" cy="76635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41CAB2BE-DC7D-1522-4C91-440795CFB201}"/>
              </a:ext>
            </a:extLst>
          </p:cNvPr>
          <p:cNvSpPr txBox="1"/>
          <p:nvPr/>
        </p:nvSpPr>
        <p:spPr>
          <a:xfrm>
            <a:off x="1366672" y="2620258"/>
            <a:ext cx="10544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Ouvrez également en arrière plan </a:t>
            </a:r>
            <a:r>
              <a:rPr lang="fr-FR" sz="2800" u="sng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2-BaseNgSolve.ipynb</a:t>
            </a:r>
          </a:p>
          <a:p>
            <a:r>
              <a:rPr lang="fr-FR" sz="2800" dirty="0">
                <a:latin typeface="Book Antiqua" panose="02040602050305030304" pitchFamily="18" charset="0"/>
              </a:rPr>
              <a:t>(exemples de syntaxe </a:t>
            </a:r>
            <a:r>
              <a:rPr lang="fr-FR" sz="2800" dirty="0" err="1">
                <a:latin typeface="Book Antiqua" panose="02040602050305030304" pitchFamily="18" charset="0"/>
              </a:rPr>
              <a:t>NGSolve</a:t>
            </a:r>
            <a:r>
              <a:rPr lang="fr-FR" sz="2800" dirty="0">
                <a:latin typeface="Book Antiqua" panose="02040602050305030304" pitchFamily="18" charset="0"/>
              </a:rPr>
              <a:t>)</a:t>
            </a:r>
            <a:endParaRPr lang="fr-FR" sz="2300" dirty="0">
              <a:latin typeface="Book Antiqua" panose="02040602050305030304" pitchFamily="18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507A910-7DB3-A225-1C80-DF345A60E7B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4475102"/>
            <a:ext cx="766354" cy="766354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B6525478-4E6B-31C2-8E9E-837CDDD60DAD}"/>
              </a:ext>
            </a:extLst>
          </p:cNvPr>
          <p:cNvSpPr txBox="1"/>
          <p:nvPr/>
        </p:nvSpPr>
        <p:spPr>
          <a:xfrm>
            <a:off x="1366672" y="3993719"/>
            <a:ext cx="10544784" cy="196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dirty="0">
                <a:latin typeface="Book Antiqua" panose="02040602050305030304" pitchFamily="18" charset="0"/>
              </a:rPr>
              <a:t>Enfin, ouvrez le document principal</a:t>
            </a:r>
          </a:p>
          <a:p>
            <a:pPr>
              <a:lnSpc>
                <a:spcPct val="150000"/>
              </a:lnSpc>
            </a:pPr>
            <a:r>
              <a:rPr lang="fr-FR" sz="2800" dirty="0">
                <a:latin typeface="Book Antiqua" panose="02040602050305030304" pitchFamily="18" charset="0"/>
              </a:rPr>
              <a:t> </a:t>
            </a:r>
            <a:r>
              <a:rPr lang="fr-FR" sz="2800" u="sng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3-Optimisation topologique d'un </a:t>
            </a:r>
            <a:r>
              <a:rPr lang="fr-FR" sz="2800" u="sng" dirty="0" err="1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transformateur.ipynb</a:t>
            </a:r>
            <a:endParaRPr lang="fr-FR" sz="2800" u="sng" dirty="0">
              <a:solidFill>
                <a:schemeClr val="accent1">
                  <a:lumMod val="75000"/>
                </a:schemeClr>
              </a:solidFill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r>
              <a:rPr lang="fr-FR" sz="2800" dirty="0">
                <a:latin typeface="Book Antiqua" panose="02040602050305030304" pitchFamily="18" charset="0"/>
              </a:rPr>
              <a:t>et laissez vous guider.</a:t>
            </a:r>
            <a:endParaRPr lang="fr-FR" sz="23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20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7C9525-FD0B-DA02-6EB9-C27728B68F44}"/>
              </a:ext>
            </a:extLst>
          </p:cNvPr>
          <p:cNvSpPr txBox="1"/>
          <p:nvPr/>
        </p:nvSpPr>
        <p:spPr>
          <a:xfrm>
            <a:off x="460443" y="643721"/>
            <a:ext cx="1085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Book Antiqua" panose="02040602050305030304" pitchFamily="18" charset="0"/>
              </a:rPr>
              <a:t>Dérivée totale vs dérivée partielle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3DF818A-6CF3-4059-9EB4-B8016EA2C85B}"/>
                  </a:ext>
                </a:extLst>
              </p:cNvPr>
              <p:cNvSpPr txBox="1"/>
              <p:nvPr/>
            </p:nvSpPr>
            <p:spPr>
              <a:xfrm>
                <a:off x="472571" y="1360827"/>
                <a:ext cx="112514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On pose la fonction à deux variables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, avec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3DF818A-6CF3-4059-9EB4-B8016EA2C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1" y="1360827"/>
                <a:ext cx="11251474" cy="523220"/>
              </a:xfrm>
              <a:prstGeom prst="rect">
                <a:avLst/>
              </a:prstGeom>
              <a:blipFill>
                <a:blip r:embed="rId2"/>
                <a:stretch>
                  <a:fillRect l="-1138" t="-11628" b="-313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EB795F5-9717-4FA0-A08F-2B2A5C3C08DB}"/>
                  </a:ext>
                </a:extLst>
              </p:cNvPr>
              <p:cNvSpPr txBox="1"/>
              <p:nvPr/>
            </p:nvSpPr>
            <p:spPr>
              <a:xfrm>
                <a:off x="582937" y="2158391"/>
                <a:ext cx="11026125" cy="77149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Calculer la </a:t>
                </a:r>
                <a:r>
                  <a:rPr lang="fr-FR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dérivée totale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sz="2800" b="0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fr-FR" sz="2800" b="0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fr-FR" sz="28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sz="2800" b="0" i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func>
                  </m:oMath>
                </a14:m>
                <a:endParaRPr lang="fr-F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EB795F5-9717-4FA0-A08F-2B2A5C3C0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37" y="2158391"/>
                <a:ext cx="11026125" cy="7714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385B021B-C250-4C8D-A146-B64B0C687669}"/>
                  </a:ext>
                </a:extLst>
              </p:cNvPr>
              <p:cNvSpPr txBox="1"/>
              <p:nvPr/>
            </p:nvSpPr>
            <p:spPr>
              <a:xfrm>
                <a:off x="1111826" y="3279238"/>
                <a:ext cx="9553302" cy="724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Comme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, on a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=6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donc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385B021B-C250-4C8D-A146-B64B0C687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826" y="3279238"/>
                <a:ext cx="9553302" cy="724365"/>
              </a:xfrm>
              <a:prstGeom prst="rect">
                <a:avLst/>
              </a:prstGeom>
              <a:blipFill>
                <a:blip r:embed="rId4"/>
                <a:stretch>
                  <a:fillRect l="-1276" b="-109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0F04F63-7FE7-4C17-9B78-0BE353803F7C}"/>
                  </a:ext>
                </a:extLst>
              </p:cNvPr>
              <p:cNvSpPr txBox="1"/>
              <p:nvPr/>
            </p:nvSpPr>
            <p:spPr>
              <a:xfrm>
                <a:off x="582936" y="4239714"/>
                <a:ext cx="11026125" cy="73424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Calculer la </a:t>
                </a:r>
                <a:r>
                  <a:rPr lang="fr-FR" sz="2800" b="1" i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dérivée partielle</a:t>
                </a:r>
                <a:r>
                  <a:rPr lang="fr-FR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fr-F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0F04F63-7FE7-4C17-9B78-0BE353803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36" y="4239714"/>
                <a:ext cx="11026125" cy="7342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E863483-1070-4020-823B-586269E9E565}"/>
                  </a:ext>
                </a:extLst>
              </p:cNvPr>
              <p:cNvSpPr txBox="1"/>
              <p:nvPr/>
            </p:nvSpPr>
            <p:spPr>
              <a:xfrm>
                <a:off x="1319347" y="5235426"/>
                <a:ext cx="955330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800" dirty="0">
                    <a:latin typeface="Book Antiqua" panose="02040602050305030304" pitchFamily="18" charset="0"/>
                  </a:rPr>
                  <a:t>Cela signifie dériver </a:t>
                </a:r>
                <a:r>
                  <a:rPr lang="fr-FR" sz="2800" b="1" u="sng" dirty="0">
                    <a:latin typeface="Book Antiqua" panose="02040602050305030304" pitchFamily="18" charset="0"/>
                  </a:rPr>
                  <a:t>formellement</a:t>
                </a:r>
                <a:r>
                  <a:rPr lang="fr-FR" sz="2800" dirty="0">
                    <a:latin typeface="Book Antiqua" panose="02040602050305030304" pitchFamily="18" charset="0"/>
                  </a:rPr>
                  <a:t> par rapport à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, les autres variables étant fixées </a:t>
                </a:r>
                <a:r>
                  <a:rPr lang="fr-FR" sz="2800" b="1" u="sng" dirty="0">
                    <a:latin typeface="Book Antiqua" panose="02040602050305030304" pitchFamily="18" charset="0"/>
                  </a:rPr>
                  <a:t>même si elles dépendent de </a:t>
                </a:r>
                <a14:m>
                  <m:oMath xmlns:m="http://schemas.openxmlformats.org/officeDocument/2006/math">
                    <m:r>
                      <a:rPr lang="fr-FR" sz="2800" b="1" i="1" u="sng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fr-FR" sz="2800" b="1" u="sng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E863483-1070-4020-823B-586269E9E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347" y="5235426"/>
                <a:ext cx="9553302" cy="954107"/>
              </a:xfrm>
              <a:prstGeom prst="rect">
                <a:avLst/>
              </a:prstGeom>
              <a:blipFill>
                <a:blip r:embed="rId6"/>
                <a:stretch>
                  <a:fillRect l="-574" t="-7692" b="-173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188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7C9525-FD0B-DA02-6EB9-C27728B68F44}"/>
              </a:ext>
            </a:extLst>
          </p:cNvPr>
          <p:cNvSpPr txBox="1"/>
          <p:nvPr/>
        </p:nvSpPr>
        <p:spPr>
          <a:xfrm>
            <a:off x="460443" y="643721"/>
            <a:ext cx="1085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Book Antiqua" panose="02040602050305030304" pitchFamily="18" charset="0"/>
              </a:rPr>
              <a:t>Dérivée totale vs dérivée partielle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3DF818A-6CF3-4059-9EB4-B8016EA2C85B}"/>
                  </a:ext>
                </a:extLst>
              </p:cNvPr>
              <p:cNvSpPr txBox="1"/>
              <p:nvPr/>
            </p:nvSpPr>
            <p:spPr>
              <a:xfrm>
                <a:off x="472571" y="1360827"/>
                <a:ext cx="6241738" cy="916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Ici : 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, donc 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borderBoxPr>
                      <m:e>
                        <m:f>
                          <m:fPr>
                            <m:ctrlPr>
                              <a:rPr lang="fr-FR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=4</m:t>
                        </m:r>
                      </m:e>
                    </m:borderBox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3DF818A-6CF3-4059-9EB4-B8016EA2C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1" y="1360827"/>
                <a:ext cx="6241738" cy="916726"/>
              </a:xfrm>
              <a:prstGeom prst="rect">
                <a:avLst/>
              </a:prstGeom>
              <a:blipFill>
                <a:blip r:embed="rId2"/>
                <a:stretch>
                  <a:fillRect l="-205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e 21">
            <a:extLst>
              <a:ext uri="{FF2B5EF4-FFF2-40B4-BE49-F238E27FC236}">
                <a16:creationId xmlns:a16="http://schemas.microsoft.com/office/drawing/2014/main" id="{30F30B55-FAF4-42CB-BAE1-A81D6E5C9F4C}"/>
              </a:ext>
            </a:extLst>
          </p:cNvPr>
          <p:cNvGrpSpPr/>
          <p:nvPr/>
        </p:nvGrpSpPr>
        <p:grpSpPr>
          <a:xfrm>
            <a:off x="195477" y="2436065"/>
            <a:ext cx="10627140" cy="766354"/>
            <a:chOff x="195477" y="2436065"/>
            <a:chExt cx="10627140" cy="7663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71A0DE68-E96E-4FF2-A147-7C7D18071515}"/>
                    </a:ext>
                  </a:extLst>
                </p:cNvPr>
                <p:cNvSpPr txBox="1"/>
                <p:nvPr/>
              </p:nvSpPr>
              <p:spPr>
                <a:xfrm>
                  <a:off x="1316106" y="2562439"/>
                  <a:ext cx="950651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2800" b="1" dirty="0">
                      <a:latin typeface="Book Antiqua" panose="02040602050305030304" pitchFamily="18" charset="0"/>
                    </a:rPr>
                    <a:t>Remarque 1</a:t>
                  </a:r>
                  <a:r>
                    <a:rPr lang="fr-FR" sz="2800" dirty="0">
                      <a:latin typeface="Book Antiqua" panose="02040602050305030304" pitchFamily="18" charset="0"/>
                    </a:rPr>
                    <a:t>: La dérivée partielle </a:t>
                  </a:r>
                  <a:r>
                    <a:rPr lang="fr-FR" sz="2800" i="1" dirty="0">
                      <a:latin typeface="Book Antiqua" panose="02040602050305030304" pitchFamily="18" charset="0"/>
                    </a:rPr>
                    <a:t>dépend</a:t>
                  </a:r>
                  <a:r>
                    <a:rPr lang="fr-FR" sz="2800" dirty="0">
                      <a:latin typeface="Book Antiqua" panose="02040602050305030304" pitchFamily="18" charset="0"/>
                    </a:rPr>
                    <a:t> de </a:t>
                  </a:r>
                  <a:r>
                    <a:rPr lang="fr-FR" sz="2800" b="1" dirty="0">
                      <a:latin typeface="Book Antiqua" panose="02040602050305030304" pitchFamily="18" charset="0"/>
                    </a:rPr>
                    <a:t>l’écriture</a:t>
                  </a:r>
                  <a:r>
                    <a:rPr lang="fr-FR" sz="2800" dirty="0">
                      <a:latin typeface="Book Antiqua" panose="02040602050305030304" pitchFamily="18" charset="0"/>
                    </a:rPr>
                    <a:t> de </a:t>
                  </a:r>
                  <a14:m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a14:m>
                  <a:endParaRPr lang="fr-FR" sz="2800" dirty="0"/>
                </a:p>
              </p:txBody>
            </p:sp>
          </mc:Choice>
          <mc:Fallback xmlns="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71A0DE68-E96E-4FF2-A147-7C7D180715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6106" y="2562439"/>
                  <a:ext cx="9506511" cy="523220"/>
                </a:xfrm>
                <a:prstGeom prst="rect">
                  <a:avLst/>
                </a:prstGeom>
                <a:blipFill>
                  <a:blip r:embed="rId3"/>
                  <a:stretch>
                    <a:fillRect l="-1347" t="-12791" b="-3139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C0A578BE-141A-4214-A6F7-6865EDF8B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77" y="2436065"/>
              <a:ext cx="669862" cy="766354"/>
            </a:xfrm>
            <a:prstGeom prst="rect">
              <a:avLst/>
            </a:prstGeom>
          </p:spPr>
        </p:pic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135F4BFC-0665-4257-A308-65E49C2C7137}"/>
              </a:ext>
            </a:extLst>
          </p:cNvPr>
          <p:cNvSpPr txBox="1"/>
          <p:nvPr/>
        </p:nvSpPr>
        <p:spPr>
          <a:xfrm>
            <a:off x="335360" y="3209655"/>
            <a:ext cx="1125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0" i="1" dirty="0">
                <a:latin typeface="Book Antiqua" panose="02040602050305030304" pitchFamily="18" charset="0"/>
              </a:rPr>
              <a:t>Ces deux fonctions sont égales mais n’ont pas les mêmes dérivées partielles: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DCFBB898-D421-4ABD-B4B9-8F97219F321C}"/>
                  </a:ext>
                </a:extLst>
              </p:cNvPr>
              <p:cNvSpPr txBox="1"/>
              <p:nvPr/>
            </p:nvSpPr>
            <p:spPr>
              <a:xfrm>
                <a:off x="2105758" y="3990253"/>
                <a:ext cx="7168266" cy="2034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sz="28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fr-FR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{"/>
                          <m:endChr m:val=""/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=4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⇒</m:t>
                              </m:r>
                              <m:f>
                                <m:fPr>
                                  <m:ctrlP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=4</m:t>
                              </m:r>
                              <m:r>
                                <m:rPr>
                                  <m:nor/>
                                </m:rPr>
                                <a:rPr lang="fr-FR" sz="2800" dirty="0"/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⇒</m:t>
                              </m:r>
                              <m:f>
                                <m:f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DCFBB898-D421-4ABD-B4B9-8F97219F3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758" y="3990253"/>
                <a:ext cx="7168266" cy="20347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289B4BFC-16CA-4DEE-89DD-AB558AE324CB}"/>
              </a:ext>
            </a:extLst>
          </p:cNvPr>
          <p:cNvSpPr/>
          <p:nvPr/>
        </p:nvSpPr>
        <p:spPr>
          <a:xfrm>
            <a:off x="7335721" y="4069459"/>
            <a:ext cx="1689462" cy="975647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054025-D426-4BF7-B58D-CD908987256D}"/>
              </a:ext>
            </a:extLst>
          </p:cNvPr>
          <p:cNvSpPr/>
          <p:nvPr/>
        </p:nvSpPr>
        <p:spPr>
          <a:xfrm>
            <a:off x="7460142" y="5044221"/>
            <a:ext cx="1689462" cy="1086941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EC7C46F6-2C2D-4003-A759-484B1E918C05}"/>
                  </a:ext>
                </a:extLst>
              </p:cNvPr>
              <p:cNvSpPr txBox="1"/>
              <p:nvPr/>
            </p:nvSpPr>
            <p:spPr>
              <a:xfrm rot="5400000">
                <a:off x="5151793" y="4706022"/>
                <a:ext cx="41945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EC7C46F6-2C2D-4003-A759-484B1E918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151793" y="4706022"/>
                <a:ext cx="419454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AC6614F4-228B-47A8-98E9-B81E7EA8C634}"/>
                  </a:ext>
                </a:extLst>
              </p:cNvPr>
              <p:cNvSpPr txBox="1"/>
              <p:nvPr/>
            </p:nvSpPr>
            <p:spPr>
              <a:xfrm rot="4710541">
                <a:off x="8673780" y="4663863"/>
                <a:ext cx="41945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AC6614F4-228B-47A8-98E9-B81E7EA8C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710541">
                <a:off x="8673780" y="4663863"/>
                <a:ext cx="419454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e 9">
            <a:extLst>
              <a:ext uri="{FF2B5EF4-FFF2-40B4-BE49-F238E27FC236}">
                <a16:creationId xmlns:a16="http://schemas.microsoft.com/office/drawing/2014/main" id="{B53E59E8-A767-4588-AA07-A8EBEC7F4C2D}"/>
              </a:ext>
            </a:extLst>
          </p:cNvPr>
          <p:cNvGrpSpPr/>
          <p:nvPr/>
        </p:nvGrpSpPr>
        <p:grpSpPr>
          <a:xfrm>
            <a:off x="8882743" y="1333320"/>
            <a:ext cx="1939874" cy="1205028"/>
            <a:chOff x="8882743" y="1333320"/>
            <a:chExt cx="1939874" cy="1205028"/>
          </a:xfrm>
        </p:grpSpPr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7D2C4A3F-ACE1-47CA-A159-10FCA1563BA2}"/>
                </a:ext>
              </a:extLst>
            </p:cNvPr>
            <p:cNvCxnSpPr/>
            <p:nvPr/>
          </p:nvCxnSpPr>
          <p:spPr>
            <a:xfrm flipH="1">
              <a:off x="9070925" y="1883086"/>
              <a:ext cx="281779" cy="65526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6F0F1CC1-60B1-4500-8455-C6A1F8EB8378}"/>
                </a:ext>
              </a:extLst>
            </p:cNvPr>
            <p:cNvSpPr txBox="1"/>
            <p:nvPr/>
          </p:nvSpPr>
          <p:spPr>
            <a:xfrm>
              <a:off x="8882743" y="1333320"/>
              <a:ext cx="1939874" cy="5847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fr-FR" sz="3200" dirty="0">
                  <a:latin typeface="Book Antiqua" panose="02040602050305030304" pitchFamily="18" charset="0"/>
                </a:rPr>
                <a:t>arbitraire</a:t>
              </a:r>
              <a:endParaRPr lang="fr-FR" dirty="0">
                <a:latin typeface="Book Antiqua" panose="0204060205030503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788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0" grpId="0" animBg="1"/>
      <p:bldP spid="21" grpId="0" animBg="1"/>
      <p:bldP spid="23" grpId="0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7C9525-FD0B-DA02-6EB9-C27728B68F44}"/>
              </a:ext>
            </a:extLst>
          </p:cNvPr>
          <p:cNvSpPr txBox="1"/>
          <p:nvPr/>
        </p:nvSpPr>
        <p:spPr>
          <a:xfrm>
            <a:off x="460443" y="643721"/>
            <a:ext cx="1085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Book Antiqua" panose="02040602050305030304" pitchFamily="18" charset="0"/>
              </a:rPr>
              <a:t>Dérivée totale vs dérivée partielle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1A0DE68-E96E-4FF2-A147-7C7D18071515}"/>
              </a:ext>
            </a:extLst>
          </p:cNvPr>
          <p:cNvSpPr txBox="1"/>
          <p:nvPr/>
        </p:nvSpPr>
        <p:spPr>
          <a:xfrm>
            <a:off x="1496704" y="2133429"/>
            <a:ext cx="10431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latin typeface="Book Antiqua" panose="02040602050305030304" pitchFamily="18" charset="0"/>
              </a:rPr>
              <a:t>Remarque 2</a:t>
            </a:r>
            <a:r>
              <a:rPr lang="fr-FR" sz="2800" dirty="0">
                <a:latin typeface="Book Antiqua" panose="02040602050305030304" pitchFamily="18" charset="0"/>
              </a:rPr>
              <a:t>: La dérivée totale </a:t>
            </a:r>
            <a:r>
              <a:rPr lang="fr-FR" sz="2800" i="1" dirty="0">
                <a:latin typeface="Book Antiqua" panose="02040602050305030304" pitchFamily="18" charset="0"/>
              </a:rPr>
              <a:t>est </a:t>
            </a:r>
            <a:r>
              <a:rPr lang="fr-FR" sz="2800" b="1" i="1" dirty="0">
                <a:latin typeface="Book Antiqua" panose="02040602050305030304" pitchFamily="18" charset="0"/>
              </a:rPr>
              <a:t>indépendante</a:t>
            </a:r>
            <a:r>
              <a:rPr lang="fr-FR" sz="2800" i="1" dirty="0">
                <a:latin typeface="Book Antiqua" panose="02040602050305030304" pitchFamily="18" charset="0"/>
              </a:rPr>
              <a:t> </a:t>
            </a:r>
            <a:r>
              <a:rPr lang="fr-FR" sz="2800" dirty="0">
                <a:latin typeface="Book Antiqua" panose="02040602050305030304" pitchFamily="18" charset="0"/>
              </a:rPr>
              <a:t>de</a:t>
            </a:r>
            <a:r>
              <a:rPr lang="fr-FR" sz="2800" i="1" dirty="0">
                <a:latin typeface="Book Antiqua" panose="02040602050305030304" pitchFamily="18" charset="0"/>
              </a:rPr>
              <a:t> </a:t>
            </a:r>
            <a:r>
              <a:rPr lang="fr-FR" sz="2800" dirty="0">
                <a:latin typeface="Book Antiqua" panose="02040602050305030304" pitchFamily="18" charset="0"/>
              </a:rPr>
              <a:t>l’écriture de f</a:t>
            </a:r>
            <a:endParaRPr lang="fr-FR" sz="280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1DDF85C-42A6-4231-A496-11822918F09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39" y="2007055"/>
            <a:ext cx="669862" cy="76635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FA59EEA-EC76-4FEC-9888-0913C9CC19F7}"/>
              </a:ext>
            </a:extLst>
          </p:cNvPr>
          <p:cNvSpPr txBox="1"/>
          <p:nvPr/>
        </p:nvSpPr>
        <p:spPr>
          <a:xfrm>
            <a:off x="663233" y="2999990"/>
            <a:ext cx="10578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Book Antiqua" panose="02040602050305030304" pitchFamily="18" charset="0"/>
              </a:rPr>
              <a:t>On peut d’ailleurs le démontrer avec la </a:t>
            </a:r>
            <a:r>
              <a:rPr lang="fr-FR" sz="2400" b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règle de la chaîne </a:t>
            </a:r>
            <a:r>
              <a:rPr lang="fr-FR" sz="2400" dirty="0">
                <a:latin typeface="Book Antiqua" panose="02040602050305030304" pitchFamily="18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1164E66-20C3-4542-A552-1B6E9DDBC662}"/>
                  </a:ext>
                </a:extLst>
              </p:cNvPr>
              <p:cNvSpPr txBox="1"/>
              <p:nvPr/>
            </p:nvSpPr>
            <p:spPr>
              <a:xfrm>
                <a:off x="8871236" y="2710317"/>
                <a:ext cx="3056965" cy="1102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𝑑𝑓</m:t>
                              </m:r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𝑑𝑎</m:t>
                              </m:r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borderBox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1164E66-20C3-4542-A552-1B6E9DDBC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1236" y="2710317"/>
                <a:ext cx="3056965" cy="11025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87855B6-1CB1-472C-BAB3-9F7160F0FE01}"/>
                  </a:ext>
                </a:extLst>
              </p:cNvPr>
              <p:cNvSpPr txBox="1"/>
              <p:nvPr/>
            </p:nvSpPr>
            <p:spPr>
              <a:xfrm>
                <a:off x="-67146" y="4078594"/>
                <a:ext cx="6019555" cy="1773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fr-FR" sz="2800" b="0" i="1" dirty="0">
                  <a:latin typeface="Cambria Math" panose="02040503050406030204" pitchFamily="18" charset="0"/>
                </a:endParaRPr>
              </a:p>
              <a:p>
                <a:endParaRPr lang="fr-FR" sz="2800" b="0" i="1" dirty="0">
                  <a:latin typeface="Cambria Math" panose="02040503050406030204" pitchFamily="18" charset="0"/>
                </a:endParaRPr>
              </a:p>
              <a:p>
                <a:r>
                  <a:rPr lang="fr-FR" sz="2800" b="0" dirty="0"/>
                  <a:t>              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           = 4  +  1 × 2     =6</m:t>
                    </m:r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87855B6-1CB1-472C-BAB3-9F7160F0F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146" y="4078594"/>
                <a:ext cx="6019555" cy="17733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EA6674A-53A5-45B0-B4CF-C07E3BEFB7A0}"/>
                  </a:ext>
                </a:extLst>
              </p:cNvPr>
              <p:cNvSpPr txBox="1"/>
              <p:nvPr/>
            </p:nvSpPr>
            <p:spPr>
              <a:xfrm>
                <a:off x="335360" y="1360724"/>
                <a:ext cx="6096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EA6674A-53A5-45B0-B4CF-C07E3BEFB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1360724"/>
                <a:ext cx="6096000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61737F2F-EC68-472A-840A-4771B75D0D2F}"/>
                  </a:ext>
                </a:extLst>
              </p:cNvPr>
              <p:cNvSpPr txBox="1"/>
              <p:nvPr/>
            </p:nvSpPr>
            <p:spPr>
              <a:xfrm>
                <a:off x="5719482" y="1367391"/>
                <a:ext cx="6096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61737F2F-EC68-472A-840A-4771B75D0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482" y="1367391"/>
                <a:ext cx="609600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D733FC64-438D-466D-9B47-CBC8C86940A3}"/>
                  </a:ext>
                </a:extLst>
              </p:cNvPr>
              <p:cNvSpPr txBox="1"/>
              <p:nvPr/>
            </p:nvSpPr>
            <p:spPr>
              <a:xfrm>
                <a:off x="5827963" y="4046766"/>
                <a:ext cx="6019555" cy="1773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fr-FR" sz="2800" b="0" dirty="0"/>
              </a:p>
              <a:p>
                <a:endParaRPr lang="fr-FR" sz="2800" dirty="0"/>
              </a:p>
              <a:p>
                <a:r>
                  <a:rPr lang="fr-FR" sz="2800" b="0" dirty="0"/>
                  <a:t>                        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 = 2  +  2 × 2     =6</m:t>
                    </m:r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D733FC64-438D-466D-9B47-CBC8C8694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963" y="4046766"/>
                <a:ext cx="6019555" cy="17733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BCC8E482-A747-4D57-A480-2FC03364210E}"/>
              </a:ext>
            </a:extLst>
          </p:cNvPr>
          <p:cNvSpPr/>
          <p:nvPr/>
        </p:nvSpPr>
        <p:spPr>
          <a:xfrm>
            <a:off x="1496704" y="5120143"/>
            <a:ext cx="4536387" cy="7636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D8EE10-74BD-4366-81FE-37E229C2967C}"/>
              </a:ext>
            </a:extLst>
          </p:cNvPr>
          <p:cNvSpPr/>
          <p:nvPr/>
        </p:nvSpPr>
        <p:spPr>
          <a:xfrm>
            <a:off x="7090681" y="5120143"/>
            <a:ext cx="4536387" cy="76365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1A0DE68-E96E-4FF2-A147-7C7D18071515}"/>
              </a:ext>
            </a:extLst>
          </p:cNvPr>
          <p:cNvSpPr txBox="1"/>
          <p:nvPr/>
        </p:nvSpPr>
        <p:spPr>
          <a:xfrm>
            <a:off x="1496704" y="5844590"/>
            <a:ext cx="10431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latin typeface="Book Antiqua" panose="02040602050305030304" pitchFamily="18" charset="0"/>
              </a:rPr>
              <a:t>Remarque 3</a:t>
            </a:r>
            <a:r>
              <a:rPr lang="fr-FR" sz="2800" dirty="0">
                <a:latin typeface="Book Antiqua" panose="02040602050305030304" pitchFamily="18" charset="0"/>
              </a:rPr>
              <a:t>: Toute dérivée partielle est « facilement » calculable.</a:t>
            </a:r>
            <a:endParaRPr lang="fr-FR" sz="2800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C1DDF85C-42A6-4231-A496-11822918F09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39" y="5709032"/>
            <a:ext cx="669862" cy="76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22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8" grpId="0"/>
      <p:bldP spid="26" grpId="0"/>
      <p:bldP spid="16" grpId="0" animBg="1"/>
      <p:bldP spid="27" grpId="0" animBg="1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7C9525-FD0B-DA02-6EB9-C27728B68F44}"/>
              </a:ext>
            </a:extLst>
          </p:cNvPr>
          <p:cNvSpPr txBox="1"/>
          <p:nvPr/>
        </p:nvSpPr>
        <p:spPr>
          <a:xfrm>
            <a:off x="460443" y="643721"/>
            <a:ext cx="1085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Book Antiqua" panose="02040602050305030304" pitchFamily="18" charset="0"/>
              </a:rPr>
              <a:t>Dérivée directionnelle (totale)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64D6A2D-1398-424B-B13A-40A3F2A1D4C7}"/>
              </a:ext>
            </a:extLst>
          </p:cNvPr>
          <p:cNvSpPr txBox="1"/>
          <p:nvPr/>
        </p:nvSpPr>
        <p:spPr>
          <a:xfrm>
            <a:off x="460442" y="1376444"/>
            <a:ext cx="11396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La dérivée partielle est donc un outil commode pour dériver par rapport à des </a:t>
            </a:r>
            <a:r>
              <a:rPr lang="fr-FR" sz="2800" b="1" i="1" dirty="0">
                <a:latin typeface="Book Antiqua" panose="02040602050305030304" pitchFamily="18" charset="0"/>
              </a:rPr>
              <a:t>variables</a:t>
            </a:r>
            <a:r>
              <a:rPr lang="fr-FR" sz="2800" dirty="0">
                <a:latin typeface="Book Antiqua" panose="02040602050305030304" pitchFamily="18" charset="0"/>
              </a:rPr>
              <a:t> qui sont en fait </a:t>
            </a:r>
            <a:r>
              <a:rPr lang="fr-FR" sz="2800" b="1" i="1" dirty="0">
                <a:latin typeface="Book Antiqua" panose="02040602050305030304" pitchFamily="18" charset="0"/>
              </a:rPr>
              <a:t>des fonctions </a:t>
            </a:r>
            <a:r>
              <a:rPr lang="fr-FR" sz="2800" dirty="0">
                <a:latin typeface="Book Antiqua" panose="02040602050305030304" pitchFamily="18" charset="0"/>
              </a:rPr>
              <a:t>interdépendantes.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43E1934-6FB9-4831-A4D8-76E9BE4B820D}"/>
              </a:ext>
            </a:extLst>
          </p:cNvPr>
          <p:cNvSpPr txBox="1"/>
          <p:nvPr/>
        </p:nvSpPr>
        <p:spPr>
          <a:xfrm>
            <a:off x="460443" y="2556928"/>
            <a:ext cx="10231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Et lorsque ces </a:t>
            </a:r>
            <a:r>
              <a:rPr lang="fr-FR" sz="2800" b="1" dirty="0">
                <a:latin typeface="Book Antiqua" panose="02040602050305030304" pitchFamily="18" charset="0"/>
              </a:rPr>
              <a:t>fonctions</a:t>
            </a:r>
            <a:r>
              <a:rPr lang="fr-FR" sz="2800" dirty="0">
                <a:latin typeface="Book Antiqua" panose="02040602050305030304" pitchFamily="18" charset="0"/>
              </a:rPr>
              <a:t> sont des </a:t>
            </a:r>
            <a:r>
              <a:rPr lang="fr-FR" sz="2800" b="1" dirty="0">
                <a:latin typeface="Book Antiqua" panose="02040602050305030304" pitchFamily="18" charset="0"/>
              </a:rPr>
              <a:t>champs de l’espace </a:t>
            </a:r>
            <a:r>
              <a:rPr lang="fr-FR" sz="2800" dirty="0">
                <a:latin typeface="Book Antiqua" panose="02040602050305030304" pitchFamily="18" charset="0"/>
              </a:rPr>
              <a:t>?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DEA1D51-5E03-4097-8C32-E821139B675D}"/>
              </a:ext>
            </a:extLst>
          </p:cNvPr>
          <p:cNvSpPr txBox="1"/>
          <p:nvPr/>
        </p:nvSpPr>
        <p:spPr>
          <a:xfrm>
            <a:off x="460443" y="3364838"/>
            <a:ext cx="10231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u="sng" dirty="0">
                <a:latin typeface="Book Antiqua" panose="02040602050305030304" pitchFamily="18" charset="0"/>
              </a:rPr>
              <a:t>Généralisation</a:t>
            </a:r>
            <a:r>
              <a:rPr lang="fr-FR" sz="2800" dirty="0">
                <a:latin typeface="Book Antiqua" panose="02040602050305030304" pitchFamily="18" charset="0"/>
              </a:rPr>
              <a:t> :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02C27135-ECE1-459E-94D6-2D22846820EA}"/>
              </a:ext>
            </a:extLst>
          </p:cNvPr>
          <p:cNvGrpSpPr/>
          <p:nvPr/>
        </p:nvGrpSpPr>
        <p:grpSpPr>
          <a:xfrm>
            <a:off x="703575" y="4867172"/>
            <a:ext cx="1493821" cy="1043057"/>
            <a:chOff x="4567344" y="3435647"/>
            <a:chExt cx="1493821" cy="1043057"/>
          </a:xfrm>
        </p:grpSpPr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9EA065EC-8F82-498F-A0CE-5ED07B2BFF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34398" y="3435647"/>
              <a:ext cx="226767" cy="60118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9769FBC6-7AD5-4933-8F1E-16D5349FD1CB}"/>
                </a:ext>
              </a:extLst>
            </p:cNvPr>
            <p:cNvSpPr txBox="1"/>
            <p:nvPr/>
          </p:nvSpPr>
          <p:spPr>
            <a:xfrm>
              <a:off x="4567344" y="4017039"/>
              <a:ext cx="14938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>
                  <a:latin typeface="Book Antiqua" panose="02040602050305030304" pitchFamily="18" charset="0"/>
                </a:rPr>
                <a:t>Fonction</a:t>
              </a:r>
              <a:endParaRPr lang="fr-FR" dirty="0">
                <a:latin typeface="Book Antiqua" panose="02040602050305030304" pitchFamily="18" charset="0"/>
              </a:endParaRPr>
            </a:p>
          </p:txBody>
        </p:sp>
      </p:grpSp>
      <p:sp>
        <p:nvSpPr>
          <p:cNvPr id="29" name="ZoneTexte 28">
            <a:extLst>
              <a:ext uri="{FF2B5EF4-FFF2-40B4-BE49-F238E27FC236}">
                <a16:creationId xmlns:a16="http://schemas.microsoft.com/office/drawing/2014/main" id="{74F63D96-72F0-45E6-B296-2228948CA509}"/>
              </a:ext>
            </a:extLst>
          </p:cNvPr>
          <p:cNvSpPr txBox="1"/>
          <p:nvPr/>
        </p:nvSpPr>
        <p:spPr>
          <a:xfrm>
            <a:off x="2076313" y="5163874"/>
            <a:ext cx="2000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Variables (champs)</a:t>
            </a:r>
            <a:endParaRPr lang="fr-FR" dirty="0">
              <a:latin typeface="Book Antiqua" panose="02040602050305030304" pitchFamily="18" charset="0"/>
            </a:endParaRP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898FDB55-7AA5-44F8-AE3E-E5869228D96A}"/>
              </a:ext>
            </a:extLst>
          </p:cNvPr>
          <p:cNvCxnSpPr>
            <a:cxnSpLocks/>
          </p:cNvCxnSpPr>
          <p:nvPr/>
        </p:nvCxnSpPr>
        <p:spPr>
          <a:xfrm flipH="1" flipV="1">
            <a:off x="2987656" y="4867172"/>
            <a:ext cx="25672" cy="3022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73C3DFAD-1807-405D-BFE8-71B03D63609F}"/>
                  </a:ext>
                </a:extLst>
              </p:cNvPr>
              <p:cNvSpPr txBox="1"/>
              <p:nvPr/>
            </p:nvSpPr>
            <p:spPr>
              <a:xfrm>
                <a:off x="4013735" y="5182503"/>
                <a:ext cx="272061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i="1" dirty="0">
                    <a:latin typeface="Book Antiqua" panose="02040602050305030304" pitchFamily="18" charset="0"/>
                  </a:rPr>
                  <a:t>Direction</a:t>
                </a:r>
                <a:r>
                  <a:rPr lang="fr-FR" sz="2400" dirty="0">
                    <a:latin typeface="Book Antiqua" panose="02040602050305030304" pitchFamily="18" charset="0"/>
                  </a:rPr>
                  <a:t> de perturbation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fr-FR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73C3DFAD-1807-405D-BFE8-71B03D636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735" y="5182503"/>
                <a:ext cx="2720615" cy="830997"/>
              </a:xfrm>
              <a:prstGeom prst="rect">
                <a:avLst/>
              </a:prstGeom>
              <a:blipFill>
                <a:blip r:embed="rId2"/>
                <a:stretch>
                  <a:fillRect l="-3356" t="-5882" b="-1691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26929225-BCB5-4BD2-BAED-957A5E89D5AF}"/>
              </a:ext>
            </a:extLst>
          </p:cNvPr>
          <p:cNvCxnSpPr>
            <a:cxnSpLocks/>
          </p:cNvCxnSpPr>
          <p:nvPr/>
        </p:nvCxnSpPr>
        <p:spPr>
          <a:xfrm flipH="1" flipV="1">
            <a:off x="3703331" y="4777225"/>
            <a:ext cx="310404" cy="3888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252F7E47-85D0-4339-8412-B3DFFDF8AFE2}"/>
                  </a:ext>
                </a:extLst>
              </p:cNvPr>
              <p:cNvSpPr txBox="1"/>
              <p:nvPr/>
            </p:nvSpPr>
            <p:spPr>
              <a:xfrm>
                <a:off x="1508895" y="3948415"/>
                <a:ext cx="10190836" cy="11085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𝒹</m:t>
                                  </m:r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</m:d>
                                </m:e>
                              </m:d>
                            </m:num>
                            <m:den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252F7E47-85D0-4339-8412-B3DFFDF8A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895" y="3948415"/>
                <a:ext cx="10190836" cy="11085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16165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87D8F6-7CC8-4B30-A031-4A03F1C7D4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9329BD4-81A5-40EF-A11B-D02B04FF3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F099649-B18B-46B3-9536-C2A1EA45A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28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Espace réservé du texte 6">
                <a:extLst>
                  <a:ext uri="{FF2B5EF4-FFF2-40B4-BE49-F238E27FC236}">
                    <a16:creationId xmlns:a16="http://schemas.microsoft.com/office/drawing/2014/main" id="{4DE1AE7B-F2C7-4070-B62A-7D0F8E576A29}"/>
                  </a:ext>
                </a:extLst>
              </p:cNvPr>
              <p:cNvSpPr txBox="1">
                <a:spLocks noGrp="1"/>
              </p:cNvSpPr>
              <p:nvPr>
                <p:ph type="body" sz="quarter" idx="14"/>
              </p:nvPr>
            </p:nvSpPr>
            <p:spPr>
              <a:xfrm>
                <a:off x="220663" y="639763"/>
                <a:ext cx="11776075" cy="9798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3200" b="1" u="sng" dirty="0"/>
                  <a:t>Exemple à 1 variable </a:t>
                </a:r>
                <a:r>
                  <a:rPr lang="fr-FR" sz="3200" dirty="0"/>
                  <a:t>: la position du centre de gravité </a:t>
                </a:r>
                <a14:m>
                  <m:oMath xmlns:m="http://schemas.openxmlformats.org/officeDocument/2006/math"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fr-FR" sz="3200" dirty="0"/>
                  <a:t> vis-à-vis de la répartition de </a:t>
                </a:r>
                <a:r>
                  <a:rPr lang="fr-FR" sz="3200" i="1" dirty="0"/>
                  <a:t>densité </a:t>
                </a:r>
                <a14:m>
                  <m:oMath xmlns:m="http://schemas.openxmlformats.org/officeDocument/2006/math"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fr-FR" sz="3200" i="1" dirty="0"/>
              </a:p>
            </p:txBody>
          </p:sp>
        </mc:Choice>
        <mc:Fallback xmlns="">
          <p:sp>
            <p:nvSpPr>
              <p:cNvPr id="7" name="Espace réservé du texte 6">
                <a:extLst>
                  <a:ext uri="{FF2B5EF4-FFF2-40B4-BE49-F238E27FC236}">
                    <a16:creationId xmlns:a16="http://schemas.microsoft.com/office/drawing/2014/main" id="{4DE1AE7B-F2C7-4070-B62A-7D0F8E576A2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220663" y="639763"/>
                <a:ext cx="11776075" cy="979820"/>
              </a:xfrm>
              <a:prstGeom prst="rect">
                <a:avLst/>
              </a:prstGeom>
              <a:blipFill>
                <a:blip r:embed="rId2"/>
                <a:stretch>
                  <a:fillRect l="-1294" t="-13043" b="-198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EDD29A7C-8416-48B6-9C32-8B7C8C73B417}"/>
                  </a:ext>
                </a:extLst>
              </p:cNvPr>
              <p:cNvSpPr txBox="1"/>
              <p:nvPr/>
            </p:nvSpPr>
            <p:spPr>
              <a:xfrm>
                <a:off x="513861" y="1894704"/>
                <a:ext cx="6097508" cy="14986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p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sz="32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nary>
                            <m:nary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p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sz="32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EDD29A7C-8416-48B6-9C32-8B7C8C73B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61" y="1894704"/>
                <a:ext cx="6097508" cy="14986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e 35">
            <a:extLst>
              <a:ext uri="{FF2B5EF4-FFF2-40B4-BE49-F238E27FC236}">
                <a16:creationId xmlns:a16="http://schemas.microsoft.com/office/drawing/2014/main" id="{22EAF312-22F4-49A6-89B3-E3074151A520}"/>
              </a:ext>
            </a:extLst>
          </p:cNvPr>
          <p:cNvGrpSpPr/>
          <p:nvPr/>
        </p:nvGrpSpPr>
        <p:grpSpPr>
          <a:xfrm>
            <a:off x="7546688" y="1519692"/>
            <a:ext cx="3205767" cy="1746844"/>
            <a:chOff x="7803863" y="1272042"/>
            <a:chExt cx="3205767" cy="17468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6233333F-DDD6-4B32-943E-8FE8B5C0E77B}"/>
                    </a:ext>
                  </a:extLst>
                </p:cNvPr>
                <p:cNvSpPr txBox="1"/>
                <p:nvPr/>
              </p:nvSpPr>
              <p:spPr>
                <a:xfrm>
                  <a:off x="8048756" y="2495666"/>
                  <a:ext cx="40740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8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fr-FR" sz="2800" dirty="0"/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6233333F-DDD6-4B32-943E-8FE8B5C0E7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8756" y="2495666"/>
                  <a:ext cx="407407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F7F4A884-A943-4627-BBEE-15276A8BD6FE}"/>
                    </a:ext>
                  </a:extLst>
                </p:cNvPr>
                <p:cNvSpPr txBox="1"/>
                <p:nvPr/>
              </p:nvSpPr>
              <p:spPr>
                <a:xfrm>
                  <a:off x="10450717" y="2495666"/>
                  <a:ext cx="21728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8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fr-FR" sz="2800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F7F4A884-A943-4627-BBEE-15276A8BD6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50717" y="2495666"/>
                  <a:ext cx="217283" cy="523220"/>
                </a:xfrm>
                <a:prstGeom prst="rect">
                  <a:avLst/>
                </a:prstGeom>
                <a:blipFill>
                  <a:blip r:embed="rId5"/>
                  <a:stretch>
                    <a:fillRect r="-19444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A7DE8BC5-B34F-460F-A06E-F6F0DD0C48C0}"/>
                </a:ext>
              </a:extLst>
            </p:cNvPr>
            <p:cNvCxnSpPr/>
            <p:nvPr/>
          </p:nvCxnSpPr>
          <p:spPr>
            <a:xfrm flipV="1">
              <a:off x="8260080" y="1363980"/>
              <a:ext cx="0" cy="113538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6DED3868-17EB-4670-A102-FD55D65BA7E8}"/>
                </a:ext>
              </a:extLst>
            </p:cNvPr>
            <p:cNvCxnSpPr>
              <a:cxnSpLocks/>
            </p:cNvCxnSpPr>
            <p:nvPr/>
          </p:nvCxnSpPr>
          <p:spPr>
            <a:xfrm>
              <a:off x="8161020" y="2444436"/>
              <a:ext cx="26898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Forme libre : forme 25">
              <a:extLst>
                <a:ext uri="{FF2B5EF4-FFF2-40B4-BE49-F238E27FC236}">
                  <a16:creationId xmlns:a16="http://schemas.microsoft.com/office/drawing/2014/main" id="{81C3197D-58E9-4147-8224-C161B4BF986E}"/>
                </a:ext>
              </a:extLst>
            </p:cNvPr>
            <p:cNvSpPr/>
            <p:nvPr/>
          </p:nvSpPr>
          <p:spPr>
            <a:xfrm>
              <a:off x="8252460" y="1649614"/>
              <a:ext cx="2415540" cy="628766"/>
            </a:xfrm>
            <a:custGeom>
              <a:avLst/>
              <a:gdLst>
                <a:gd name="connsiteX0" fmla="*/ 0 w 2415540"/>
                <a:gd name="connsiteY0" fmla="*/ 392546 h 628766"/>
                <a:gd name="connsiteX1" fmla="*/ 601980 w 2415540"/>
                <a:gd name="connsiteY1" fmla="*/ 3926 h 628766"/>
                <a:gd name="connsiteX2" fmla="*/ 1318260 w 2415540"/>
                <a:gd name="connsiteY2" fmla="*/ 605906 h 628766"/>
                <a:gd name="connsiteX3" fmla="*/ 2034540 w 2415540"/>
                <a:gd name="connsiteY3" fmla="*/ 483986 h 628766"/>
                <a:gd name="connsiteX4" fmla="*/ 2415540 w 2415540"/>
                <a:gd name="connsiteY4" fmla="*/ 628766 h 62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5540" h="628766">
                  <a:moveTo>
                    <a:pt x="0" y="392546"/>
                  </a:moveTo>
                  <a:cubicBezTo>
                    <a:pt x="191135" y="180456"/>
                    <a:pt x="382270" y="-31634"/>
                    <a:pt x="601980" y="3926"/>
                  </a:cubicBezTo>
                  <a:cubicBezTo>
                    <a:pt x="821690" y="39486"/>
                    <a:pt x="1079500" y="525896"/>
                    <a:pt x="1318260" y="605906"/>
                  </a:cubicBezTo>
                  <a:cubicBezTo>
                    <a:pt x="1557020" y="685916"/>
                    <a:pt x="1851660" y="480176"/>
                    <a:pt x="2034540" y="483986"/>
                  </a:cubicBezTo>
                  <a:cubicBezTo>
                    <a:pt x="2217420" y="487796"/>
                    <a:pt x="2316480" y="558281"/>
                    <a:pt x="2415540" y="628766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8BC00669-BF01-4E46-8F51-901C4F3D2457}"/>
                </a:ext>
              </a:extLst>
            </p:cNvPr>
            <p:cNvCxnSpPr/>
            <p:nvPr/>
          </p:nvCxnSpPr>
          <p:spPr>
            <a:xfrm>
              <a:off x="9144000" y="1866900"/>
              <a:ext cx="0" cy="577536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ZoneTexte 29">
                  <a:extLst>
                    <a:ext uri="{FF2B5EF4-FFF2-40B4-BE49-F238E27FC236}">
                      <a16:creationId xmlns:a16="http://schemas.microsoft.com/office/drawing/2014/main" id="{AA3908A5-3EF0-4CA7-95AE-5C6096787FDE}"/>
                    </a:ext>
                  </a:extLst>
                </p:cNvPr>
                <p:cNvSpPr txBox="1"/>
                <p:nvPr/>
              </p:nvSpPr>
              <p:spPr>
                <a:xfrm>
                  <a:off x="8681066" y="2495666"/>
                  <a:ext cx="98667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</m:oMath>
                    </m:oMathPara>
                  </a14:m>
                  <a:endParaRPr lang="fr-FR" sz="2800" dirty="0"/>
                </a:p>
              </p:txBody>
            </p:sp>
          </mc:Choice>
          <mc:Fallback xmlns="">
            <p:sp>
              <p:nvSpPr>
                <p:cNvPr id="30" name="ZoneTexte 29">
                  <a:extLst>
                    <a:ext uri="{FF2B5EF4-FFF2-40B4-BE49-F238E27FC236}">
                      <a16:creationId xmlns:a16="http://schemas.microsoft.com/office/drawing/2014/main" id="{AA3908A5-3EF0-4CA7-95AE-5C6096787F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1066" y="2495666"/>
                  <a:ext cx="98667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ZoneTexte 30">
                  <a:extLst>
                    <a:ext uri="{FF2B5EF4-FFF2-40B4-BE49-F238E27FC236}">
                      <a16:creationId xmlns:a16="http://schemas.microsoft.com/office/drawing/2014/main" id="{72368E65-BC26-4AAB-9BC8-A54E40F916D1}"/>
                    </a:ext>
                  </a:extLst>
                </p:cNvPr>
                <p:cNvSpPr txBox="1"/>
                <p:nvPr/>
              </p:nvSpPr>
              <p:spPr>
                <a:xfrm>
                  <a:off x="7803863" y="1272042"/>
                  <a:ext cx="3261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31" name="ZoneTexte 30">
                  <a:extLst>
                    <a:ext uri="{FF2B5EF4-FFF2-40B4-BE49-F238E27FC236}">
                      <a16:creationId xmlns:a16="http://schemas.microsoft.com/office/drawing/2014/main" id="{72368E65-BC26-4AAB-9BC8-A54E40F916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3863" y="1272042"/>
                  <a:ext cx="326150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C6E7CFA3-BFE8-48D1-93A3-DEC134A156EB}"/>
                    </a:ext>
                  </a:extLst>
                </p:cNvPr>
                <p:cNvSpPr txBox="1"/>
                <p:nvPr/>
              </p:nvSpPr>
              <p:spPr>
                <a:xfrm>
                  <a:off x="10850880" y="2263557"/>
                  <a:ext cx="1587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C6E7CFA3-BFE8-48D1-93A3-DEC134A15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50880" y="2263557"/>
                  <a:ext cx="158750" cy="584775"/>
                </a:xfrm>
                <a:prstGeom prst="rect">
                  <a:avLst/>
                </a:prstGeom>
                <a:blipFill>
                  <a:blip r:embed="rId8"/>
                  <a:stretch>
                    <a:fillRect r="-8461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F8D34F28-3AAC-4145-9F04-050B3E9DF83E}"/>
                  </a:ext>
                </a:extLst>
              </p:cNvPr>
              <p:cNvSpPr txBox="1"/>
              <p:nvPr/>
            </p:nvSpPr>
            <p:spPr>
              <a:xfrm>
                <a:off x="418596" y="4270878"/>
                <a:ext cx="11380207" cy="19080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 (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)+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nary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32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nary>
                                    <m:naryPr>
                                      <m:ctrl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)+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nary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32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3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32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nary>
                                    <m:naryPr>
                                      <m:ctrl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3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32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num>
                            <m:den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F8D34F28-3AAC-4145-9F04-050B3E9DF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596" y="4270878"/>
                <a:ext cx="11380207" cy="19080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AC0D2018-5F18-47A9-8376-760FC7230A9B}"/>
                  </a:ext>
                </a:extLst>
              </p:cNvPr>
              <p:cNvSpPr txBox="1"/>
              <p:nvPr/>
            </p:nvSpPr>
            <p:spPr>
              <a:xfrm>
                <a:off x="257175" y="3668441"/>
                <a:ext cx="116776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>
                    <a:latin typeface="Book Antiqua" panose="02040602050305030304" pitchFamily="18" charset="0"/>
                  </a:rPr>
                  <a:t>La variation de position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dépend de la manière dont on perturbe la répartition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fr-FR" sz="24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AC0D2018-5F18-47A9-8376-760FC7230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5" y="3668441"/>
                <a:ext cx="11677650" cy="461665"/>
              </a:xfrm>
              <a:prstGeom prst="rect">
                <a:avLst/>
              </a:prstGeom>
              <a:blipFill>
                <a:blip r:embed="rId10"/>
                <a:stretch>
                  <a:fillRect l="-783" t="-9211" b="-302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6054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A91096-0AD7-49BB-B558-297DE1459F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96A402-D7C6-4713-A740-F744BE44C2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AA1A409-BD50-4525-84CD-5271EA50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29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69113878-A7F0-49D9-9515-4CF9548E855A}"/>
                  </a:ext>
                </a:extLst>
              </p:cNvPr>
              <p:cNvSpPr txBox="1"/>
              <p:nvPr/>
            </p:nvSpPr>
            <p:spPr>
              <a:xfrm>
                <a:off x="335360" y="620926"/>
                <a:ext cx="6982862" cy="12459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0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0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 (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num>
                            <m:den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69113878-A7F0-49D9-9515-4CF9548E8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620926"/>
                <a:ext cx="6982862" cy="12459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1F1369B-55D1-4E35-BE4E-BB35D83A6949}"/>
                  </a:ext>
                </a:extLst>
              </p:cNvPr>
              <p:cNvSpPr txBox="1"/>
              <p:nvPr/>
            </p:nvSpPr>
            <p:spPr>
              <a:xfrm>
                <a:off x="335360" y="2363584"/>
                <a:ext cx="11551855" cy="10831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0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∫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nary>
                                        <m:nary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=0</m:t>
                                          </m:r>
                                        </m:sub>
                                        <m:sup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p>
                                        <m:e>
                                          <m: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𝒹</m:t>
                                          </m:r>
                                          <m:d>
                                            <m:dPr>
                                              <m:ctrlPr>
                                                <a:rPr lang="fr-FR" sz="20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nary>
                                    </m:num>
                                    <m:den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∫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∫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nary>
                                        <m:nary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=0</m:t>
                                          </m:r>
                                        </m:sub>
                                        <m:sup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p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𝒹</m:t>
                                          </m:r>
                                          <m:d>
                                            <m:dPr>
                                              <m:ctrlPr>
                                                <a:rPr lang="fr-FR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nary>
                                    </m:num>
                                    <m:den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∫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f>
                                <m:f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1F1369B-55D1-4E35-BE4E-BB35D83A6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2363584"/>
                <a:ext cx="11551855" cy="10831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EC9009F-0327-41F4-A038-F48ECEE09F3E}"/>
                  </a:ext>
                </a:extLst>
              </p:cNvPr>
              <p:cNvSpPr txBox="1"/>
              <p:nvPr/>
            </p:nvSpPr>
            <p:spPr>
              <a:xfrm>
                <a:off x="628648" y="3624555"/>
                <a:ext cx="10648951" cy="972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18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∫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d>
                                        <m:d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∫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18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d>
                                        <m:dPr>
                                          <m:ctrlPr>
                                            <a:rPr lang="fr-FR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∫</m:t>
                                  </m:r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p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∫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.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p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𝒹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∫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p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𝒹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∫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EC9009F-0327-41F4-A038-F48ECEE09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8" y="3624555"/>
                <a:ext cx="10648951" cy="9727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06DCD4CA-9995-4DFD-B25B-C5D4EEF2A3B8}"/>
                  </a:ext>
                </a:extLst>
              </p:cNvPr>
              <p:cNvSpPr txBox="1"/>
              <p:nvPr/>
            </p:nvSpPr>
            <p:spPr>
              <a:xfrm>
                <a:off x="628648" y="4716527"/>
                <a:ext cx="10574740" cy="17292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On pose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(.)=∫.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la masse globale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ou de la perturbation, on obtient :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24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p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𝒹</m:t>
                                  </m:r>
                                  <m:d>
                                    <m:d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d>
                            </m:den>
                          </m:f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𝒹</m:t>
                                  </m:r>
                                </m:e>
                              </m:d>
                            </m:num>
                            <m:den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d>
                            </m:den>
                          </m:f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</m:e>
                      </m:borderBox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06DCD4CA-9995-4DFD-B25B-C5D4EEF2A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8" y="4716527"/>
                <a:ext cx="10574740" cy="1729256"/>
              </a:xfrm>
              <a:prstGeom prst="rect">
                <a:avLst/>
              </a:prstGeom>
              <a:blipFill>
                <a:blip r:embed="rId5"/>
                <a:stretch>
                  <a:fillRect l="-461" t="-10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622A3E6E-1793-49F5-A5B5-76A7F83F57A4}"/>
                  </a:ext>
                </a:extLst>
              </p:cNvPr>
              <p:cNvSpPr txBox="1"/>
              <p:nvPr/>
            </p:nvSpPr>
            <p:spPr>
              <a:xfrm>
                <a:off x="7953374" y="756481"/>
                <a:ext cx="3324225" cy="836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>
                    <a:latin typeface="Book Antiqua" panose="02040602050305030304" pitchFamily="18" charset="0"/>
                  </a:rPr>
                  <a:t>Développement limité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latin typeface="Book Antiqua" panose="0204060205030503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622A3E6E-1793-49F5-A5B5-76A7F83F5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374" y="756481"/>
                <a:ext cx="3324225" cy="836319"/>
              </a:xfrm>
              <a:prstGeom prst="rect">
                <a:avLst/>
              </a:prstGeom>
              <a:blipFill>
                <a:blip r:embed="rId6"/>
                <a:stretch>
                  <a:fillRect t="-2920" b="-14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147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417A822-4073-5DD9-AFF4-82716B781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0980" y="640080"/>
            <a:ext cx="11775543" cy="480061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sz="2800" b="1" u="sng" dirty="0">
                <a:latin typeface="Book Antiqua" panose="02040602050305030304" pitchFamily="18" charset="0"/>
              </a:rPr>
              <a:t>Optimisation</a:t>
            </a:r>
            <a:r>
              <a:rPr lang="fr-FR" sz="2800" dirty="0">
                <a:latin typeface="Book Antiqua" panose="02040602050305030304" pitchFamily="18" charset="0"/>
              </a:rPr>
              <a:t> : Art de </a:t>
            </a:r>
            <a:r>
              <a:rPr lang="fr-FR" sz="2800" b="1" dirty="0">
                <a:latin typeface="Book Antiqua" panose="02040602050305030304" pitchFamily="18" charset="0"/>
              </a:rPr>
              <a:t>minimiser un coût </a:t>
            </a:r>
            <a:r>
              <a:rPr lang="fr-FR" sz="2800" dirty="0">
                <a:latin typeface="Book Antiqua" panose="02040602050305030304" pitchFamily="18" charset="0"/>
              </a:rPr>
              <a:t>en </a:t>
            </a:r>
            <a:r>
              <a:rPr lang="fr-FR" sz="2800" b="1" dirty="0">
                <a:latin typeface="Book Antiqua" panose="02040602050305030304" pitchFamily="18" charset="0"/>
              </a:rPr>
              <a:t>respectant des contraintes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7" name="Picture 2" descr="Multiplicateur de Lagrange - Lagrange multiplier - abcdef.wiki">
            <a:extLst>
              <a:ext uri="{FF2B5EF4-FFF2-40B4-BE49-F238E27FC236}">
                <a16:creationId xmlns:a16="http://schemas.microsoft.com/office/drawing/2014/main" id="{D59ACD4E-75B5-9B08-1161-4D91ABECD6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22"/>
          <a:stretch/>
        </p:blipFill>
        <p:spPr bwMode="auto">
          <a:xfrm>
            <a:off x="8061655" y="3395705"/>
            <a:ext cx="3704619" cy="31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C8276D4-5147-EF66-5FBB-DD99BD52E838}"/>
              </a:ext>
            </a:extLst>
          </p:cNvPr>
          <p:cNvSpPr txBox="1"/>
          <p:nvPr/>
        </p:nvSpPr>
        <p:spPr>
          <a:xfrm>
            <a:off x="142743" y="1419777"/>
            <a:ext cx="4176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i="1" dirty="0">
                <a:latin typeface="Book Antiqua" panose="02040602050305030304" pitchFamily="18" charset="0"/>
              </a:rPr>
              <a:t>Écrit mathématiquement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5510E8B9-BCF1-AE63-5BAA-97FA2F20ACED}"/>
                  </a:ext>
                </a:extLst>
              </p:cNvPr>
              <p:cNvSpPr txBox="1"/>
              <p:nvPr/>
            </p:nvSpPr>
            <p:spPr>
              <a:xfrm>
                <a:off x="340232" y="3318385"/>
                <a:ext cx="8105776" cy="622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3200" dirty="0">
                    <a:latin typeface="Book Antiqua" panose="02040602050305030304" pitchFamily="18" charset="0"/>
                  </a:rPr>
                  <a:t>Trouver :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1" i="1" smtClean="0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32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sz="32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3200" b="1" i="1" smtClean="0">
                                    <a:latin typeface="Cambria Math" panose="02040503050406030204" pitchFamily="18" charset="0"/>
                                  </a:rPr>
                                  <m:t>𝝆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fr-FR" sz="32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5510E8B9-BCF1-AE63-5BAA-97FA2F20A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32" y="3318385"/>
                <a:ext cx="8105776" cy="622735"/>
              </a:xfrm>
              <a:prstGeom prst="rect">
                <a:avLst/>
              </a:prstGeom>
              <a:blipFill>
                <a:blip r:embed="rId3"/>
                <a:stretch>
                  <a:fillRect l="-1955" t="-11650" b="-252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D67F5921-3C51-A679-5EF2-5836752E4F52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795958" y="2766866"/>
            <a:ext cx="300777" cy="6505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B258C467-7D11-37B0-E15A-88E0334B292F}"/>
              </a:ext>
            </a:extLst>
          </p:cNvPr>
          <p:cNvSpPr txBox="1"/>
          <p:nvPr/>
        </p:nvSpPr>
        <p:spPr>
          <a:xfrm>
            <a:off x="5752972" y="2058980"/>
            <a:ext cx="2085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Fonction objectif scalaire (coût)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5B26552-4F1C-096B-937B-3B9E4AE233D8}"/>
              </a:ext>
            </a:extLst>
          </p:cNvPr>
          <p:cNvSpPr txBox="1"/>
          <p:nvPr/>
        </p:nvSpPr>
        <p:spPr>
          <a:xfrm>
            <a:off x="3218577" y="2279768"/>
            <a:ext cx="2009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Variables d’optimisation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D4CC2203-B6F0-14FD-2771-163E8B1F8FE7}"/>
              </a:ext>
            </a:extLst>
          </p:cNvPr>
          <p:cNvCxnSpPr>
            <a:cxnSpLocks/>
          </p:cNvCxnSpPr>
          <p:nvPr/>
        </p:nvCxnSpPr>
        <p:spPr>
          <a:xfrm>
            <a:off x="4211031" y="2899682"/>
            <a:ext cx="314696" cy="6013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C8032402-F181-96F3-A1AE-A9BB336B2E6D}"/>
              </a:ext>
            </a:extLst>
          </p:cNvPr>
          <p:cNvSpPr txBox="1"/>
          <p:nvPr/>
        </p:nvSpPr>
        <p:spPr>
          <a:xfrm>
            <a:off x="2635758" y="5098767"/>
            <a:ext cx="2895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Fonctions de contrainte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29E950C7-CD37-5F01-D306-E447F057022A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083558" y="4410419"/>
            <a:ext cx="209550" cy="6883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F7C38075-531B-2DD4-E992-EC873BB2B141}"/>
              </a:ext>
            </a:extLst>
          </p:cNvPr>
          <p:cNvGrpSpPr/>
          <p:nvPr/>
        </p:nvGrpSpPr>
        <p:grpSpPr>
          <a:xfrm>
            <a:off x="8376798" y="1591789"/>
            <a:ext cx="3473532" cy="2180364"/>
            <a:chOff x="8310255" y="2254092"/>
            <a:chExt cx="3473532" cy="3444197"/>
          </a:xfrm>
        </p:grpSpPr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E176BE3C-6C2C-A33D-1DD6-A6A5053E6C98}"/>
                </a:ext>
              </a:extLst>
            </p:cNvPr>
            <p:cNvCxnSpPr/>
            <p:nvPr/>
          </p:nvCxnSpPr>
          <p:spPr>
            <a:xfrm>
              <a:off x="8310255" y="4841024"/>
              <a:ext cx="34735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81408351-3A5D-BBEB-2C39-368332343D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47071" y="2254092"/>
              <a:ext cx="0" cy="279173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id="{E3EF98FF-FEA9-D04C-A573-47C96D1F4A01}"/>
                </a:ext>
              </a:extLst>
            </p:cNvPr>
            <p:cNvSpPr/>
            <p:nvPr/>
          </p:nvSpPr>
          <p:spPr>
            <a:xfrm>
              <a:off x="8459686" y="2742118"/>
              <a:ext cx="2974769" cy="1770708"/>
            </a:xfrm>
            <a:custGeom>
              <a:avLst/>
              <a:gdLst>
                <a:gd name="connsiteX0" fmla="*/ 0 w 2974769"/>
                <a:gd name="connsiteY0" fmla="*/ 0 h 1770708"/>
                <a:gd name="connsiteX1" fmla="*/ 736270 w 2974769"/>
                <a:gd name="connsiteY1" fmla="*/ 1009403 h 1770708"/>
                <a:gd name="connsiteX2" fmla="*/ 1151906 w 2974769"/>
                <a:gd name="connsiteY2" fmla="*/ 1466603 h 1770708"/>
                <a:gd name="connsiteX3" fmla="*/ 1549730 w 2974769"/>
                <a:gd name="connsiteY3" fmla="*/ 1710047 h 1770708"/>
                <a:gd name="connsiteX4" fmla="*/ 2179122 w 2974769"/>
                <a:gd name="connsiteY4" fmla="*/ 1721922 h 1770708"/>
                <a:gd name="connsiteX5" fmla="*/ 2755075 w 2974769"/>
                <a:gd name="connsiteY5" fmla="*/ 1145969 h 1770708"/>
                <a:gd name="connsiteX6" fmla="*/ 2974769 w 2974769"/>
                <a:gd name="connsiteY6" fmla="*/ 469075 h 1770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74769" h="1770708">
                  <a:moveTo>
                    <a:pt x="0" y="0"/>
                  </a:moveTo>
                  <a:cubicBezTo>
                    <a:pt x="272143" y="382484"/>
                    <a:pt x="544286" y="764969"/>
                    <a:pt x="736270" y="1009403"/>
                  </a:cubicBezTo>
                  <a:cubicBezTo>
                    <a:pt x="928254" y="1253837"/>
                    <a:pt x="1016330" y="1349829"/>
                    <a:pt x="1151906" y="1466603"/>
                  </a:cubicBezTo>
                  <a:cubicBezTo>
                    <a:pt x="1287482" y="1583377"/>
                    <a:pt x="1378527" y="1667494"/>
                    <a:pt x="1549730" y="1710047"/>
                  </a:cubicBezTo>
                  <a:cubicBezTo>
                    <a:pt x="1720933" y="1752600"/>
                    <a:pt x="1978231" y="1815935"/>
                    <a:pt x="2179122" y="1721922"/>
                  </a:cubicBezTo>
                  <a:cubicBezTo>
                    <a:pt x="2380013" y="1627909"/>
                    <a:pt x="2622467" y="1354777"/>
                    <a:pt x="2755075" y="1145969"/>
                  </a:cubicBezTo>
                  <a:cubicBezTo>
                    <a:pt x="2887683" y="937161"/>
                    <a:pt x="2931226" y="703118"/>
                    <a:pt x="2974769" y="46907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2AAB6D2B-123D-3381-5FB0-6764E08201E9}"/>
                    </a:ext>
                  </a:extLst>
                </p:cNvPr>
                <p:cNvSpPr txBox="1"/>
                <p:nvPr/>
              </p:nvSpPr>
              <p:spPr>
                <a:xfrm>
                  <a:off x="11291519" y="4758641"/>
                  <a:ext cx="492268" cy="9237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b="1" i="1" dirty="0" smtClean="0">
                            <a:latin typeface="Cambria Math" panose="02040503050406030204" pitchFamily="18" charset="0"/>
                          </a:rPr>
                          <m:t>𝝆</m:t>
                        </m:r>
                      </m:oMath>
                    </m:oMathPara>
                  </a14:m>
                  <a:endParaRPr lang="fr-FR" sz="3200" b="1" dirty="0"/>
                </a:p>
              </p:txBody>
            </p:sp>
          </mc:Choice>
          <mc:Fallback xmlns=""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2AAB6D2B-123D-3381-5FB0-6764E08201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1519" y="4758641"/>
                  <a:ext cx="492268" cy="92373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30B27D43-337C-F516-FF17-806A78F789E6}"/>
                    </a:ext>
                  </a:extLst>
                </p:cNvPr>
                <p:cNvSpPr txBox="1"/>
                <p:nvPr/>
              </p:nvSpPr>
              <p:spPr>
                <a:xfrm>
                  <a:off x="8924063" y="2286660"/>
                  <a:ext cx="1076445" cy="9237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fr-FR" sz="32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3200" b="1" i="1" dirty="0" smtClean="0">
                            <a:latin typeface="Cambria Math" panose="02040503050406030204" pitchFamily="18" charset="0"/>
                          </a:rPr>
                          <m:t>𝝆</m:t>
                        </m:r>
                        <m:r>
                          <a:rPr lang="fr-FR" sz="32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3200" b="1" dirty="0"/>
                </a:p>
              </p:txBody>
            </p:sp>
          </mc:Choice>
          <mc:Fallback xmlns="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30B27D43-337C-F516-FF17-806A78F789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4063" y="2286660"/>
                  <a:ext cx="1076445" cy="92373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Connecteur droit 21">
              <a:extLst>
                <a:ext uri="{FF2B5EF4-FFF2-40B4-BE49-F238E27FC236}">
                  <a16:creationId xmlns:a16="http://schemas.microsoft.com/office/drawing/2014/main" id="{C6F8B6B3-8381-5CF2-C015-A38D70958A06}"/>
                </a:ext>
              </a:extLst>
            </p:cNvPr>
            <p:cNvCxnSpPr/>
            <p:nvPr/>
          </p:nvCxnSpPr>
          <p:spPr>
            <a:xfrm>
              <a:off x="10400312" y="4512826"/>
              <a:ext cx="0" cy="328198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ZoneTexte 22">
                  <a:extLst>
                    <a:ext uri="{FF2B5EF4-FFF2-40B4-BE49-F238E27FC236}">
                      <a16:creationId xmlns:a16="http://schemas.microsoft.com/office/drawing/2014/main" id="{0230FCA1-57BF-B20E-7E7D-165E7C5FDE07}"/>
                    </a:ext>
                  </a:extLst>
                </p:cNvPr>
                <p:cNvSpPr txBox="1"/>
                <p:nvPr/>
              </p:nvSpPr>
              <p:spPr>
                <a:xfrm>
                  <a:off x="9976189" y="4714590"/>
                  <a:ext cx="953085" cy="9836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1" i="1" dirty="0" smtClean="0">
                                <a:latin typeface="Cambria Math" panose="02040503050406030204" pitchFamily="18" charset="0"/>
                              </a:rPr>
                              <m:t>𝝆</m:t>
                            </m:r>
                          </m:e>
                          <m:sub>
                            <m:r>
                              <a:rPr lang="fr-FR" sz="3200" b="0" i="1" dirty="0" smtClean="0">
                                <a:latin typeface="Cambria Math" panose="02040503050406030204" pitchFamily="18" charset="0"/>
                              </a:rPr>
                              <m:t>𝑜𝑝𝑡</m:t>
                            </m:r>
                          </m:sub>
                        </m:sSub>
                      </m:oMath>
                    </m:oMathPara>
                  </a14:m>
                  <a:endParaRPr lang="fr-FR" sz="3200" b="1" dirty="0"/>
                </a:p>
              </p:txBody>
            </p:sp>
          </mc:Choice>
          <mc:Fallback xmlns="">
            <p:sp>
              <p:nvSpPr>
                <p:cNvPr id="23" name="ZoneTexte 22">
                  <a:extLst>
                    <a:ext uri="{FF2B5EF4-FFF2-40B4-BE49-F238E27FC236}">
                      <a16:creationId xmlns:a16="http://schemas.microsoft.com/office/drawing/2014/main" id="{0230FCA1-57BF-B20E-7E7D-165E7C5FDE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6189" y="4714590"/>
                  <a:ext cx="953085" cy="9836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F32710F2-D1D6-10C7-FE73-B6BD6369BF24}"/>
              </a:ext>
            </a:extLst>
          </p:cNvPr>
          <p:cNvSpPr txBox="1"/>
          <p:nvPr/>
        </p:nvSpPr>
        <p:spPr>
          <a:xfrm>
            <a:off x="10519274" y="6257032"/>
            <a:ext cx="9822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 err="1">
                <a:hlinkClick r:id="rId7"/>
              </a:rPr>
              <a:t>fr.abcdef.wiki</a:t>
            </a:r>
            <a:endParaRPr lang="fr-FR" sz="1100" dirty="0"/>
          </a:p>
        </p:txBody>
      </p:sp>
      <p:sp>
        <p:nvSpPr>
          <p:cNvPr id="25" name="Espace réservé du numéro de diapositive 11">
            <a:extLst>
              <a:ext uri="{FF2B5EF4-FFF2-40B4-BE49-F238E27FC236}">
                <a16:creationId xmlns:a16="http://schemas.microsoft.com/office/drawing/2014/main" id="{04774B8A-36A1-B7C9-4DE7-FB7E10F5231D}"/>
              </a:ext>
            </a:extLst>
          </p:cNvPr>
          <p:cNvSpPr txBox="1">
            <a:spLocks/>
          </p:cNvSpPr>
          <p:nvPr/>
        </p:nvSpPr>
        <p:spPr>
          <a:xfrm>
            <a:off x="11469482" y="5852795"/>
            <a:ext cx="5935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EAE585-57F8-42D9-BE36-DBC35DCF3239}" type="slidenum">
              <a:rPr lang="fr-FR" smtClean="0"/>
              <a:pPr/>
              <a:t>3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8A4A95DA-8D77-4459-FBF7-D575502AAD80}"/>
                  </a:ext>
                </a:extLst>
              </p:cNvPr>
              <p:cNvSpPr txBox="1"/>
              <p:nvPr/>
            </p:nvSpPr>
            <p:spPr>
              <a:xfrm>
                <a:off x="335360" y="3907864"/>
                <a:ext cx="768330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3200" dirty="0">
                    <a:latin typeface="Book Antiqua" panose="02040602050305030304" pitchFamily="18" charset="0"/>
                  </a:rPr>
                  <a:t>Sous contrainte : 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3200" b="1" i="1" smtClean="0">
                        <a:latin typeface="Cambria Math" panose="02040503050406030204" pitchFamily="18" charset="0"/>
                      </a:rPr>
                      <m:t>𝝆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)≤0</m:t>
                    </m:r>
                  </m:oMath>
                </a14:m>
                <a:r>
                  <a:rPr lang="fr-FR" sz="3200" dirty="0">
                    <a:latin typeface="Book Antiqua" panose="020406020503050303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fr-FR" sz="3200" dirty="0"/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8A4A95DA-8D77-4459-FBF7-D575502AA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3907864"/>
                <a:ext cx="7683308" cy="584775"/>
              </a:xfrm>
              <a:prstGeom prst="rect">
                <a:avLst/>
              </a:prstGeom>
              <a:blipFill>
                <a:blip r:embed="rId8"/>
                <a:stretch>
                  <a:fillRect l="-1984" t="-13542" b="-3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Ellipse 27">
            <a:extLst>
              <a:ext uri="{FF2B5EF4-FFF2-40B4-BE49-F238E27FC236}">
                <a16:creationId xmlns:a16="http://schemas.microsoft.com/office/drawing/2014/main" id="{CE793BB8-35DF-1020-6956-20767208AC7B}"/>
              </a:ext>
            </a:extLst>
          </p:cNvPr>
          <p:cNvSpPr/>
          <p:nvPr/>
        </p:nvSpPr>
        <p:spPr>
          <a:xfrm>
            <a:off x="10013614" y="3309497"/>
            <a:ext cx="962692" cy="514809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83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4" grpId="0"/>
      <p:bldP spid="24" grpId="0"/>
      <p:bldP spid="27" grpId="0"/>
      <p:bldP spid="2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945146-5D73-4EB9-9AF1-A46EF25870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243AC7-7A34-47A3-81AB-A72E49F68A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7CA99745-A876-4281-9E3A-84D6C159A8FA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fr-FR" dirty="0"/>
                  <a:t>Application au Lagrangien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  <m:sup/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b>
                        <m:sup/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fr-F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  <m:d>
                            <m:d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nary>
                    </m:oMath>
                  </m:oMathPara>
                </a14:m>
                <a:endParaRPr lang="fr-FR" sz="3200" dirty="0"/>
              </a:p>
              <a:p>
                <a:endParaRPr lang="fr-FR" sz="1000" dirty="0"/>
              </a:p>
              <a:p>
                <a:r>
                  <a:rPr lang="fr-FR" sz="3200" dirty="0"/>
                  <a:t>Calcul des trois dérivées directionnelles </a:t>
                </a:r>
                <a:r>
                  <a:rPr lang="fr-FR" sz="3200" b="1" dirty="0"/>
                  <a:t>partielles</a:t>
                </a:r>
                <a:r>
                  <a:rPr lang="fr-FR" sz="3200" dirty="0"/>
                  <a:t> :</a:t>
                </a:r>
              </a:p>
              <a:p>
                <a:endParaRPr lang="fr-FR" sz="1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d>
                    <m:d>
                      <m:dPr>
                        <m:ctrlPr>
                          <a:rPr lang="fr-F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</m:e>
                    </m:d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/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</m:e>
                    </m:nary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b>
                      <m:sup/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</m:e>
                    </m:nary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 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fr-F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nary>
                  </m:oMath>
                </a14:m>
                <a:r>
                  <a:rPr lang="fr-FR" sz="3200" dirty="0"/>
                  <a:t> </a:t>
                </a:r>
              </a:p>
              <a:p>
                <a:endParaRPr lang="fr-FR" sz="1000" dirty="0"/>
              </a:p>
              <a:p>
                <a:endParaRPr lang="fr-FR" sz="1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d>
                    <m:d>
                      <m:dPr>
                        <m:ctrlPr>
                          <a:rPr lang="fr-F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</m:e>
                    </m:d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 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nary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nary>
                  </m:oMath>
                </a14:m>
                <a:r>
                  <a:rPr lang="fr-FR" sz="3200" dirty="0"/>
                  <a:t> </a:t>
                </a:r>
              </a:p>
              <a:p>
                <a:endParaRPr lang="fr-FR" sz="1000" dirty="0"/>
              </a:p>
              <a:p>
                <a:endParaRPr lang="fr-FR" sz="1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d>
                    <m:d>
                      <m:dPr>
                        <m:ctrlPr>
                          <a:rPr lang="fr-F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</m:e>
                    </m:d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f>
                          <m:f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num>
                          <m:den>
                            <m:r>
                              <a:rPr lang="fr-F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𝜕𝜌</m:t>
                            </m:r>
                          </m:den>
                        </m:f>
                        <m: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nary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𝒹</m:t>
                    </m:r>
                  </m:oMath>
                </a14:m>
                <a:endParaRPr lang="fr-FR" sz="3200" dirty="0"/>
              </a:p>
              <a:p>
                <a:endParaRPr lang="fr-FR" sz="3200" dirty="0"/>
              </a:p>
              <a:p>
                <a:endParaRPr lang="fr-FR" sz="3200" dirty="0"/>
              </a:p>
              <a:p>
                <a:endParaRPr lang="fr-FR" sz="3200" dirty="0"/>
              </a:p>
            </p:txBody>
          </p:sp>
        </mc:Choice>
        <mc:Fallback xmlns="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7CA99745-A876-4281-9E3A-84D6C159A8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1294" t="-18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EFEA94B-0BE8-4E9D-BBCA-7F566D058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3419061" y="2870421"/>
            <a:ext cx="5724939" cy="107342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3419060" y="4079101"/>
            <a:ext cx="5724939" cy="107342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419059" y="5260863"/>
            <a:ext cx="5724939" cy="107342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570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945146-5D73-4EB9-9AF1-A46EF25870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243AC7-7A34-47A3-81AB-A72E49F68A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EFEA94B-0BE8-4E9D-BBCA-7F566D058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31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Espace réservé du texte 3">
                <a:extLst>
                  <a:ext uri="{FF2B5EF4-FFF2-40B4-BE49-F238E27FC236}">
                    <a16:creationId xmlns:a16="http://schemas.microsoft.com/office/drawing/2014/main" id="{7CA99745-A876-4281-9E3A-84D6C159A8FA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220980" y="640080"/>
                <a:ext cx="11775543" cy="2270097"/>
              </a:xfrm>
            </p:spPr>
            <p:txBody>
              <a:bodyPr/>
              <a:lstStyle/>
              <a:p>
                <a:r>
                  <a:rPr lang="fr-FR" sz="3200" b="1" dirty="0"/>
                  <a:t>Règle de la chaîne </a:t>
                </a:r>
                <a:r>
                  <a:rPr lang="fr-FR" sz="3200" dirty="0"/>
                  <a:t>– dérivée directionnelle</a:t>
                </a:r>
              </a:p>
              <a:p>
                <a:endParaRPr lang="fr-FR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fr-FR" sz="3200" dirty="0"/>
              </a:p>
              <a:p>
                <a:endParaRPr lang="fr-FR" sz="3200" dirty="0"/>
              </a:p>
            </p:txBody>
          </p:sp>
        </mc:Choice>
        <mc:Fallback xmlns="">
          <p:sp>
            <p:nvSpPr>
              <p:cNvPr id="10" name="Espace réservé du texte 3">
                <a:extLst>
                  <a:ext uri="{FF2B5EF4-FFF2-40B4-BE49-F238E27FC236}">
                    <a16:creationId xmlns:a16="http://schemas.microsoft.com/office/drawing/2014/main" id="{7CA99745-A876-4281-9E3A-84D6C159A8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220980" y="640080"/>
                <a:ext cx="11775543" cy="2270097"/>
              </a:xfrm>
              <a:blipFill>
                <a:blip r:embed="rId2"/>
                <a:stretch>
                  <a:fillRect l="-1294" t="-56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ccolade ouvrante 10"/>
          <p:cNvSpPr/>
          <p:nvPr/>
        </p:nvSpPr>
        <p:spPr>
          <a:xfrm rot="16200000">
            <a:off x="6429704" y="219735"/>
            <a:ext cx="397565" cy="4410824"/>
          </a:xfrm>
          <a:prstGeom prst="leftBrace">
            <a:avLst>
              <a:gd name="adj1" fmla="val 54333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5141592" y="2679344"/>
            <a:ext cx="297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Dérivées partielles</a:t>
            </a:r>
          </a:p>
        </p:txBody>
      </p:sp>
      <p:sp>
        <p:nvSpPr>
          <p:cNvPr id="14" name="Accolade ouvrante 13"/>
          <p:cNvSpPr/>
          <p:nvPr/>
        </p:nvSpPr>
        <p:spPr>
          <a:xfrm rot="16200000">
            <a:off x="9788719" y="1562135"/>
            <a:ext cx="397565" cy="1671097"/>
          </a:xfrm>
          <a:prstGeom prst="leftBrace">
            <a:avLst>
              <a:gd name="adj1" fmla="val 54333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8239543" y="2679344"/>
            <a:ext cx="34959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Dérivée totale (considérée comme une direction de perturbation)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/>
            </p:nvSpPr>
            <p:spPr>
              <a:xfrm>
                <a:off x="391763" y="3677386"/>
                <a:ext cx="5716988" cy="2070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À comparer à la formule traditionnelle lorsque les variables ne sont pas des champs </a:t>
                </a:r>
                <a:r>
                  <a:rPr lang="fr-FR" dirty="0"/>
                  <a:t>: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𝜕𝜌</m:t>
                          </m:r>
                        </m:den>
                      </m:f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63" y="3677386"/>
                <a:ext cx="5716988" cy="2070503"/>
              </a:xfrm>
              <a:prstGeom prst="rect">
                <a:avLst/>
              </a:prstGeom>
              <a:blipFill>
                <a:blip r:embed="rId3"/>
                <a:stretch>
                  <a:fillRect l="-853" t="-11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ZoneTexte 16"/>
          <p:cNvSpPr txBox="1"/>
          <p:nvPr/>
        </p:nvSpPr>
        <p:spPr>
          <a:xfrm>
            <a:off x="5740841" y="4663194"/>
            <a:ext cx="3538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latin typeface="Book Antiqua" panose="02040602050305030304" pitchFamily="18" charset="0"/>
              </a:rPr>
              <a:t>C’est la même formule, sauf qu’il n’y a qu’une seule « direction » possible à l’évolution des variables</a:t>
            </a:r>
          </a:p>
        </p:txBody>
      </p:sp>
    </p:spTree>
    <p:extLst>
      <p:ext uri="{BB962C8B-B14F-4D97-AF65-F5344CB8AC3E}">
        <p14:creationId xmlns:p14="http://schemas.microsoft.com/office/powerpoint/2010/main" val="8718322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7C9525-FD0B-DA02-6EB9-C27728B68F44}"/>
              </a:ext>
            </a:extLst>
          </p:cNvPr>
          <p:cNvSpPr txBox="1"/>
          <p:nvPr/>
        </p:nvSpPr>
        <p:spPr>
          <a:xfrm>
            <a:off x="460443" y="643721"/>
            <a:ext cx="1085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Book Antiqua" panose="02040602050305030304" pitchFamily="18" charset="0"/>
              </a:rPr>
              <a:t>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6707765-B25C-4D0C-84F6-47EE8D2DEA07}"/>
                  </a:ext>
                </a:extLst>
              </p:cNvPr>
              <p:cNvSpPr txBox="1"/>
              <p:nvPr/>
            </p:nvSpPr>
            <p:spPr>
              <a:xfrm>
                <a:off x="363036" y="1360724"/>
                <a:ext cx="11493604" cy="992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Le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0" smtClean="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peut être interprété comme la </a:t>
                </a:r>
                <a:r>
                  <a:rPr lang="fr-FR" sz="2800" b="1" i="1" dirty="0">
                    <a:latin typeface="Book Antiqua" panose="02040602050305030304" pitchFamily="18" charset="0"/>
                  </a:rPr>
                  <a:t>direction de perturbation </a:t>
                </a:r>
                <a:r>
                  <a:rPr lang="fr-FR" sz="2800" dirty="0">
                    <a:latin typeface="Book Antiqua" panose="02040602050305030304" pitchFamily="18" charset="0"/>
                  </a:rPr>
                  <a:t>qui </a:t>
                </a:r>
                <a:r>
                  <a:rPr lang="fr-FR" sz="2800" b="1" i="1" dirty="0">
                    <a:latin typeface="Book Antiqua" panose="02040602050305030304" pitchFamily="18" charset="0"/>
                  </a:rPr>
                  <a:t>maximise</a:t>
                </a:r>
                <a:r>
                  <a:rPr lang="fr-FR" sz="2800" dirty="0">
                    <a:latin typeface="Book Antiqua" panose="02040602050305030304" pitchFamily="18" charset="0"/>
                  </a:rPr>
                  <a:t> </a:t>
                </a:r>
                <a:r>
                  <a:rPr lang="fr-FR" sz="2800" b="1" i="1" dirty="0">
                    <a:latin typeface="Book Antiqua" panose="02040602050305030304" pitchFamily="18" charset="0"/>
                  </a:rPr>
                  <a:t>la variation </a:t>
                </a:r>
                <a:r>
                  <a:rPr lang="fr-FR" sz="2800" dirty="0">
                    <a:latin typeface="Book Antiqua" panose="02040602050305030304" pitchFamily="18" charset="0"/>
                  </a:rPr>
                  <a:t>de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6707765-B25C-4D0C-84F6-47EE8D2DE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36" y="1360724"/>
                <a:ext cx="11493604" cy="992451"/>
              </a:xfrm>
              <a:prstGeom prst="rect">
                <a:avLst/>
              </a:prstGeom>
              <a:blipFill>
                <a:blip r:embed="rId2"/>
                <a:stretch>
                  <a:fillRect l="-1114" t="-5521" r="-1485" b="-159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63035" y="2540466"/>
                <a:ext cx="10953475" cy="20868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Dans le cas particulier suivant :</a:t>
                </a:r>
              </a:p>
              <a:p>
                <a:endParaRPr lang="fr-FR" sz="2800" dirty="0">
                  <a:latin typeface="Book Antiqua" panose="020406020503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360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36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60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fr-FR" sz="3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𝒹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⇒    </m:t>
                      </m:r>
                      <m:sSub>
                        <m:sSub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</m:oMath>
                  </m:oMathPara>
                </a14:m>
                <a:endParaRPr lang="fr-FR" sz="36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35" y="2540466"/>
                <a:ext cx="10953475" cy="2086853"/>
              </a:xfrm>
              <a:prstGeom prst="rect">
                <a:avLst/>
              </a:prstGeom>
              <a:blipFill>
                <a:blip r:embed="rId3"/>
                <a:stretch>
                  <a:fillRect l="-1169" t="-32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5670685" y="2734249"/>
                <a:ext cx="59700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800" i="1" dirty="0">
                    <a:latin typeface="Book Antiqua" panose="02040602050305030304" pitchFamily="18" charset="0"/>
                  </a:rPr>
                  <a:t>Il suffit d’enlever l’intégrale et le </a:t>
                </a:r>
                <a14:m>
                  <m:oMath xmlns:m="http://schemas.openxmlformats.org/officeDocument/2006/math">
                    <m:r>
                      <a:rPr lang="fr-F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𝒹</m:t>
                    </m:r>
                  </m:oMath>
                </a14:m>
                <a:r>
                  <a:rPr lang="fr-FR" sz="2800" i="1" dirty="0">
                    <a:latin typeface="Book Antiqua" panose="02040602050305030304" pitchFamily="18" charset="0"/>
                  </a:rPr>
                  <a:t> !</a:t>
                </a: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685" y="2734249"/>
                <a:ext cx="5970024" cy="523220"/>
              </a:xfrm>
              <a:prstGeom prst="rect">
                <a:avLst/>
              </a:prstGeom>
              <a:blipFill>
                <a:blip r:embed="rId4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11739" y="4767303"/>
                <a:ext cx="10953475" cy="1439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2800" b="1" u="sng" dirty="0">
                    <a:latin typeface="Book Antiqua" panose="02040602050305030304" pitchFamily="18" charset="0"/>
                  </a:rPr>
                  <a:t>Exemple</a:t>
                </a:r>
                <a:r>
                  <a:rPr lang="fr-FR" sz="2800" dirty="0">
                    <a:latin typeface="Book Antiqua" panose="02040602050305030304" pitchFamily="18" charset="0"/>
                  </a:rPr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fr-FR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𝜕𝜌</m:t>
                              </m:r>
                            </m:den>
                          </m:f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nary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28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fr-F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fr-F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𝜕𝜈</m:t>
                          </m:r>
                        </m:num>
                        <m:den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𝜕𝜌</m:t>
                          </m:r>
                        </m:den>
                      </m:f>
                      <m:r>
                        <a:rPr lang="fr-F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fr-F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sz="28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39" y="4767303"/>
                <a:ext cx="10953475" cy="1439177"/>
              </a:xfrm>
              <a:prstGeom prst="rect">
                <a:avLst/>
              </a:prstGeom>
              <a:blipFill>
                <a:blip r:embed="rId5"/>
                <a:stretch>
                  <a:fillRect l="-1169" t="-46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463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Méthode de l’adjoint discrétisée (modèle linéaire)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33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335355" y="554544"/>
                <a:ext cx="11661163" cy="2385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On a un vecteur de variables d’optimisation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, et une fonction objectif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𝝆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𝝆</m:t>
                            </m:r>
                          </m:e>
                        </m:d>
                      </m:e>
                    </m:d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.</a:t>
                </a:r>
              </a:p>
              <a:p>
                <a:r>
                  <a:rPr lang="fr-FR" dirty="0">
                    <a:latin typeface="Book Antiqua" panose="02040602050305030304" pitchFamily="18" charset="0"/>
                  </a:rPr>
                  <a:t>On ne connaît pas l’expression de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</m:d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, mais on sait 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sont liés par le système linéaire :</a:t>
                </a:r>
              </a:p>
              <a:p>
                <a:endParaRPr lang="fr-FR" sz="500" dirty="0">
                  <a:latin typeface="Book Antiqua" panose="020406020503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</m:d>
                    </m:oMath>
                  </m:oMathPara>
                </a14:m>
                <a:endParaRPr lang="fr-FR" sz="2400" dirty="0">
                  <a:latin typeface="Book Antiqua" panose="02040602050305030304" pitchFamily="18" charset="0"/>
                </a:endParaRPr>
              </a:p>
              <a:p>
                <a:endParaRPr lang="fr-FR" sz="500" dirty="0">
                  <a:latin typeface="Book Antiqua" panose="02040602050305030304" pitchFamily="18" charset="0"/>
                </a:endParaRPr>
              </a:p>
              <a:p>
                <a:r>
                  <a:rPr lang="fr-FR" dirty="0">
                    <a:latin typeface="Book Antiqua" panose="02040602050305030304" pitchFamily="18" charset="0"/>
                  </a:rPr>
                  <a:t>On veut calculer chaque composante du gradient par la </a:t>
                </a:r>
                <a:r>
                  <a:rPr lang="fr-FR" b="1" dirty="0">
                    <a:solidFill>
                      <a:srgbClr val="FF0000"/>
                    </a:solidFill>
                    <a:latin typeface="Book Antiqua" panose="02040602050305030304" pitchFamily="18" charset="0"/>
                  </a:rPr>
                  <a:t>règle de la chaîne </a:t>
                </a:r>
                <a:r>
                  <a:rPr lang="fr-FR" dirty="0">
                    <a:latin typeface="Book Antiqua" panose="0204060205030503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2400" b="0" i="0" smtClean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sz="24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2400" b="1" i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24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55" y="554544"/>
                <a:ext cx="11661163" cy="2385205"/>
              </a:xfrm>
              <a:prstGeom prst="rect">
                <a:avLst/>
              </a:prstGeom>
              <a:blipFill>
                <a:blip r:embed="rId2"/>
                <a:stretch>
                  <a:fillRect l="-418" t="-2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335355" y="2939749"/>
                <a:ext cx="11661163" cy="1456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u="sng" dirty="0">
                    <a:solidFill>
                      <a:srgbClr val="FF0000"/>
                    </a:solidFill>
                    <a:latin typeface="Book Antiqua" panose="02040602050305030304" pitchFamily="18" charset="0"/>
                  </a:rPr>
                  <a:t>Astuce</a:t>
                </a:r>
                <a:r>
                  <a:rPr lang="fr-FR" dirty="0">
                    <a:latin typeface="Book Antiqua" panose="02040602050305030304" pitchFamily="18" charset="0"/>
                  </a:rPr>
                  <a:t> : On dérive le système physique par rapport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, puis on applique la </a:t>
                </a:r>
                <a:r>
                  <a:rPr lang="fr-FR" b="1" i="1" dirty="0">
                    <a:latin typeface="Book Antiqua" panose="02040602050305030304" pitchFamily="18" charset="0"/>
                  </a:rPr>
                  <a:t>règle de la chaîne </a:t>
                </a:r>
                <a:r>
                  <a:rPr lang="fr-FR" dirty="0">
                    <a:latin typeface="Book Antiqua" panose="02040602050305030304" pitchFamily="18" charset="0"/>
                  </a:rPr>
                  <a:t>:</a:t>
                </a:r>
              </a:p>
              <a:p>
                <a:endParaRPr lang="fr-FR" dirty="0">
                  <a:latin typeface="Book Antiqua" panose="020406020503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𝝆</m:t>
                                  </m:r>
                                </m:e>
                              </m:d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𝝆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     ⇒      </m:t>
                      </m:r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𝝆</m:t>
                                  </m:r>
                                </m:e>
                              </m:d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d>
                                        <m:d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b="1" i="1">
                                              <a:latin typeface="Cambria Math" panose="02040503050406030204" pitchFamily="18" charset="0"/>
                                            </a:rPr>
                                            <m:t>𝝆</m:t>
                                          </m:r>
                                        </m:e>
                                      </m:d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groupChr>
                        </m:e>
                        <m:li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lim>
                      </m:limLow>
                      <m:f>
                        <m:f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𝝆</m:t>
                              </m:r>
                            </m:e>
                          </m:d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1" i="1">
                                          <a:latin typeface="Cambria Math" panose="02040503050406030204" pitchFamily="18" charset="0"/>
                                        </a:rPr>
                                        <m:t>𝝆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groupChr>
                        </m:e>
                        <m:li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lim>
                      </m:limLow>
                      <m:f>
                        <m:f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⇒      </m:t>
                      </m:r>
                      <m:borderBox>
                        <m:borderBoxPr>
                          <m:ctrlP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borderBox>
                    </m:oMath>
                  </m:oMathPara>
                </a14:m>
                <a:endParaRPr lang="fr-FR" b="1" dirty="0">
                  <a:solidFill>
                    <a:srgbClr val="00B050"/>
                  </a:solidFill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55" y="2939749"/>
                <a:ext cx="11661163" cy="1456553"/>
              </a:xfrm>
              <a:prstGeom prst="rect">
                <a:avLst/>
              </a:prstGeom>
              <a:blipFill>
                <a:blip r:embed="rId3"/>
                <a:stretch>
                  <a:fillRect l="-418" t="-20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eur droit avec flèche 9"/>
          <p:cNvCxnSpPr/>
          <p:nvPr/>
        </p:nvCxnSpPr>
        <p:spPr>
          <a:xfrm flipH="1">
            <a:off x="7951304" y="1912959"/>
            <a:ext cx="1065475" cy="5327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9016779" y="1593482"/>
            <a:ext cx="3061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2"/>
                </a:solidFill>
                <a:latin typeface="Book Antiqua" panose="02040602050305030304" pitchFamily="18" charset="0"/>
              </a:rPr>
              <a:t>Terme dur à calculer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/>
            </p:nvSpPr>
            <p:spPr>
              <a:xfrm>
                <a:off x="335355" y="4385113"/>
                <a:ext cx="11661163" cy="2068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u="sng" dirty="0">
                    <a:latin typeface="Book Antiqua" panose="02040602050305030304" pitchFamily="18" charset="0"/>
                  </a:rPr>
                  <a:t>On réécrit donc :</a:t>
                </a:r>
                <a:endParaRPr lang="fr-FR" dirty="0">
                  <a:latin typeface="Book Antiqua" panose="020406020503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fr-FR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</m:oMath>
                  </m:oMathPara>
                </a14:m>
                <a:endParaRPr lang="fr-FR" b="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endParaRPr lang="fr-F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borderBox>
                        <m:borderBox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</a:rPr>
                                    <m:t>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p>
                              <m: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d>
                            <m:d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fr-F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</m:borderBox>
                    </m:oMath>
                  </m:oMathPara>
                </a14:m>
                <a:endParaRPr lang="fr-FR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55" y="4385113"/>
                <a:ext cx="11661163" cy="2068580"/>
              </a:xfrm>
              <a:prstGeom prst="rect">
                <a:avLst/>
              </a:prstGeom>
              <a:blipFill>
                <a:blip r:embed="rId4"/>
                <a:stretch>
                  <a:fillRect l="-418" t="-14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4931919" y="5667176"/>
                <a:ext cx="21844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Avec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solution du système </a:t>
                </a:r>
                <a:r>
                  <a:rPr lang="fr-FR" b="1" dirty="0">
                    <a:latin typeface="Book Antiqua" panose="02040602050305030304" pitchFamily="18" charset="0"/>
                  </a:rPr>
                  <a:t>adjoint </a:t>
                </a:r>
                <a:r>
                  <a:rPr lang="fr-FR" dirty="0">
                    <a:latin typeface="Book Antiqua" panose="02040602050305030304" pitchFamily="18" charset="0"/>
                  </a:rPr>
                  <a:t>: </a:t>
                </a:r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919" y="5667176"/>
                <a:ext cx="2184499" cy="646331"/>
              </a:xfrm>
              <a:prstGeom prst="rect">
                <a:avLst/>
              </a:prstGeom>
              <a:blipFill>
                <a:blip r:embed="rId5"/>
                <a:stretch>
                  <a:fillRect l="-2235" t="-4717" r="-1676" b="-150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251588" y="5694491"/>
                <a:ext cx="1232453" cy="6190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588" y="5694491"/>
                <a:ext cx="1232453" cy="6190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1804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Méthode de l’adjoint discrétisée (modèle non linéaire)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34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6BD6A42E-F4DB-85F5-4562-8972502C05BC}"/>
                  </a:ext>
                </a:extLst>
              </p:cNvPr>
              <p:cNvSpPr txBox="1"/>
              <p:nvPr/>
            </p:nvSpPr>
            <p:spPr>
              <a:xfrm>
                <a:off x="335355" y="554544"/>
                <a:ext cx="11661163" cy="2084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On a un vecteur de variables d’optimisation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, et une fonction objectif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𝝆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𝝆</m:t>
                            </m:r>
                          </m:e>
                        </m:d>
                      </m:e>
                    </m:d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.</a:t>
                </a:r>
              </a:p>
              <a:p>
                <a:r>
                  <a:rPr lang="fr-FR" dirty="0">
                    <a:latin typeface="Book Antiqua" panose="02040602050305030304" pitchFamily="18" charset="0"/>
                  </a:rPr>
                  <a:t>On ne connaît pas l’expression de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</m:d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, mais on sait 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sont liés par le système linéaire :</a:t>
                </a:r>
              </a:p>
              <a:p>
                <a:endParaRPr lang="fr-FR" sz="500" dirty="0">
                  <a:latin typeface="Book Antiqua" panose="020406020503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</m:d>
                    </m:oMath>
                  </m:oMathPara>
                </a14:m>
                <a:endParaRPr lang="fr-FR" sz="2400" dirty="0">
                  <a:latin typeface="Book Antiqua" panose="02040602050305030304" pitchFamily="18" charset="0"/>
                </a:endParaRPr>
              </a:p>
              <a:p>
                <a:endParaRPr lang="fr-FR" sz="500" dirty="0">
                  <a:latin typeface="Book Antiqua" panose="02040602050305030304" pitchFamily="18" charset="0"/>
                </a:endParaRPr>
              </a:p>
              <a:p>
                <a:r>
                  <a:rPr lang="fr-FR" dirty="0">
                    <a:latin typeface="Book Antiqua" panose="02040602050305030304" pitchFamily="18" charset="0"/>
                  </a:rPr>
                  <a:t>On veut calculer chaque composante du gradient par la </a:t>
                </a:r>
                <a:r>
                  <a:rPr lang="fr-FR" b="1" dirty="0">
                    <a:solidFill>
                      <a:srgbClr val="FF0000"/>
                    </a:solidFill>
                    <a:latin typeface="Book Antiqua" panose="02040602050305030304" pitchFamily="18" charset="0"/>
                  </a:rPr>
                  <a:t>règle de la chaîne </a:t>
                </a:r>
                <a:r>
                  <a:rPr lang="fr-FR" dirty="0">
                    <a:latin typeface="Book Antiqua" panose="0204060205030503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1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1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1600" b="0" i="0" smtClean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sz="16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600" b="1" i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1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1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24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6BD6A42E-F4DB-85F5-4562-8972502C0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55" y="554544"/>
                <a:ext cx="11661163" cy="2084160"/>
              </a:xfrm>
              <a:prstGeom prst="rect">
                <a:avLst/>
              </a:prstGeom>
              <a:blipFill>
                <a:blip r:embed="rId2"/>
                <a:stretch>
                  <a:fillRect l="-418" t="-2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2FFC186-49E9-6B13-66A0-A1665FC7A38B}"/>
                  </a:ext>
                </a:extLst>
              </p:cNvPr>
              <p:cNvSpPr txBox="1"/>
              <p:nvPr/>
            </p:nvSpPr>
            <p:spPr>
              <a:xfrm>
                <a:off x="335355" y="2638704"/>
                <a:ext cx="11661163" cy="1391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u="sng" dirty="0">
                    <a:solidFill>
                      <a:srgbClr val="FF0000"/>
                    </a:solidFill>
                    <a:latin typeface="Book Antiqua" panose="02040602050305030304" pitchFamily="18" charset="0"/>
                  </a:rPr>
                  <a:t>Astuce</a:t>
                </a:r>
                <a:r>
                  <a:rPr lang="fr-FR" dirty="0">
                    <a:latin typeface="Book Antiqua" panose="02040602050305030304" pitchFamily="18" charset="0"/>
                  </a:rPr>
                  <a:t> : On dérive le système physique par rapport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, puis on applique la </a:t>
                </a:r>
                <a:r>
                  <a:rPr lang="fr-FR" b="1" i="1" dirty="0">
                    <a:latin typeface="Book Antiqua" panose="02040602050305030304" pitchFamily="18" charset="0"/>
                  </a:rPr>
                  <a:t>règle de la chaîne </a:t>
                </a:r>
                <a:r>
                  <a:rPr lang="fr-FR" dirty="0">
                    <a:latin typeface="Book Antiqua" panose="02040602050305030304" pitchFamily="18" charset="0"/>
                  </a:rPr>
                  <a:t>:</a:t>
                </a:r>
              </a:p>
              <a:p>
                <a:endParaRPr lang="fr-FR" dirty="0">
                  <a:latin typeface="Book Antiqua" panose="020406020503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     ⇒      </m:t>
                      </m:r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f>
                        <m:f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f>
                        <m:f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⇒      </m:t>
                      </m:r>
                      <m:borderBox>
                        <m:borderBoxPr>
                          <m:ctrlP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d>
                            <m:dPr>
                              <m:ctrlP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fr-FR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r>
                                        <a:rPr lang="fr-FR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  <m:r>
                                        <a:rPr lang="fr-FR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fr-FR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  <m:f>
                            <m:f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borderBox>
                    </m:oMath>
                  </m:oMathPara>
                </a14:m>
                <a:endParaRPr lang="fr-FR" b="1" dirty="0">
                  <a:solidFill>
                    <a:srgbClr val="00B050"/>
                  </a:solidFill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2FFC186-49E9-6B13-66A0-A1665FC7A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55" y="2638704"/>
                <a:ext cx="11661163" cy="1391407"/>
              </a:xfrm>
              <a:prstGeom prst="rect">
                <a:avLst/>
              </a:prstGeom>
              <a:blipFill>
                <a:blip r:embed="rId3"/>
                <a:stretch>
                  <a:fillRect l="-418" t="-2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5E01E677-FE7B-3724-6285-75652FC97BA0}"/>
                  </a:ext>
                </a:extLst>
              </p:cNvPr>
              <p:cNvSpPr txBox="1"/>
              <p:nvPr/>
            </p:nvSpPr>
            <p:spPr>
              <a:xfrm>
                <a:off x="1" y="4385113"/>
                <a:ext cx="12132676" cy="211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u="sng" dirty="0">
                    <a:latin typeface="Book Antiqua" panose="02040602050305030304" pitchFamily="18" charset="0"/>
                  </a:rPr>
                  <a:t>On réécrit donc :</a:t>
                </a:r>
                <a:endParaRPr lang="fr-FR" dirty="0">
                  <a:latin typeface="Book Antiqua" panose="020406020503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r>
                                        <a:rPr lang="fr-FR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fr-FR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r>
                                        <a:rPr lang="fr-FR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fr-FR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  <m:f>
                            <m:f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𝐾𝑎</m:t>
                                      </m:r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fr-FR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</m:oMath>
                  </m:oMathPara>
                </a14:m>
                <a:endParaRPr lang="fr-FR" b="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endParaRPr lang="fr-F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borderBox>
                        <m:borderBox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</a:rPr>
                                    <m:t>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p>
                              <m: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fr-F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</m:borderBox>
                    </m:oMath>
                  </m:oMathPara>
                </a14:m>
                <a:endParaRPr lang="fr-FR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5E01E677-FE7B-3724-6285-75652FC97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4385113"/>
                <a:ext cx="12132676" cy="2115323"/>
              </a:xfrm>
              <a:prstGeom prst="rect">
                <a:avLst/>
              </a:prstGeom>
              <a:blipFill>
                <a:blip r:embed="rId4"/>
                <a:stretch>
                  <a:fillRect l="-402" t="-14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34FB2436-B8D2-1BDF-DE4D-B3F0C247D9C9}"/>
                  </a:ext>
                </a:extLst>
              </p:cNvPr>
              <p:cNvSpPr txBox="1"/>
              <p:nvPr/>
            </p:nvSpPr>
            <p:spPr>
              <a:xfrm>
                <a:off x="4931919" y="5667176"/>
                <a:ext cx="21844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Avec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solution du système </a:t>
                </a:r>
                <a:r>
                  <a:rPr lang="fr-FR" b="1" dirty="0">
                    <a:latin typeface="Book Antiqua" panose="02040602050305030304" pitchFamily="18" charset="0"/>
                  </a:rPr>
                  <a:t>adjoint </a:t>
                </a:r>
                <a:r>
                  <a:rPr lang="fr-FR" dirty="0">
                    <a:latin typeface="Book Antiqua" panose="02040602050305030304" pitchFamily="18" charset="0"/>
                  </a:rPr>
                  <a:t>: </a:t>
                </a:r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34FB2436-B8D2-1BDF-DE4D-B3F0C247D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919" y="5667176"/>
                <a:ext cx="2184499" cy="646331"/>
              </a:xfrm>
              <a:prstGeom prst="rect">
                <a:avLst/>
              </a:prstGeom>
              <a:blipFill>
                <a:blip r:embed="rId5"/>
                <a:stretch>
                  <a:fillRect l="-2235" t="-4717" r="-1676" b="-150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4AF7F69-28FE-46E4-2026-69EE39F425D8}"/>
                  </a:ext>
                </a:extLst>
              </p:cNvPr>
              <p:cNvSpPr/>
              <p:nvPr/>
            </p:nvSpPr>
            <p:spPr>
              <a:xfrm>
                <a:off x="7251588" y="5694491"/>
                <a:ext cx="2371098" cy="7695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r>
                                        <a:rPr lang="fr-FR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fr-FR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4AF7F69-28FE-46E4-2026-69EE39F425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588" y="5694491"/>
                <a:ext cx="2371098" cy="7695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ccolade fermante 21">
            <a:extLst>
              <a:ext uri="{FF2B5EF4-FFF2-40B4-BE49-F238E27FC236}">
                <a16:creationId xmlns:a16="http://schemas.microsoft.com/office/drawing/2014/main" id="{724BF627-0EF4-C167-DC0A-F756D72A0133}"/>
              </a:ext>
            </a:extLst>
          </p:cNvPr>
          <p:cNvSpPr/>
          <p:nvPr/>
        </p:nvSpPr>
        <p:spPr>
          <a:xfrm rot="5400000">
            <a:off x="8354246" y="3505514"/>
            <a:ext cx="259590" cy="1144726"/>
          </a:xfrm>
          <a:prstGeom prst="rightBrace">
            <a:avLst>
              <a:gd name="adj1" fmla="val 40719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C73E15E6-614A-1F82-26BB-E26DDAAE38B9}"/>
              </a:ext>
            </a:extLst>
          </p:cNvPr>
          <p:cNvSpPr txBox="1"/>
          <p:nvPr/>
        </p:nvSpPr>
        <p:spPr>
          <a:xfrm>
            <a:off x="6024168" y="4201173"/>
            <a:ext cx="5351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1"/>
                </a:solidFill>
                <a:latin typeface="Book Antiqua" panose="02040602050305030304" pitchFamily="18" charset="0"/>
              </a:rPr>
              <a:t>Opérateur tangent (le même que dans Newton </a:t>
            </a:r>
            <a:r>
              <a:rPr lang="fr-FR" sz="1600" dirty="0" err="1">
                <a:solidFill>
                  <a:schemeClr val="accent1"/>
                </a:solidFill>
                <a:latin typeface="Book Antiqua" panose="02040602050305030304" pitchFamily="18" charset="0"/>
              </a:rPr>
              <a:t>Raphson</a:t>
            </a:r>
            <a:r>
              <a:rPr lang="fr-FR" sz="1600" dirty="0">
                <a:solidFill>
                  <a:schemeClr val="accent1"/>
                </a:solidFill>
                <a:latin typeface="Book Antiqua" panose="0204060205030503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9134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29" name="Espace réservé du contenu 7">
            <a:extLst>
              <a:ext uri="{FF2B5EF4-FFF2-40B4-BE49-F238E27FC236}">
                <a16:creationId xmlns:a16="http://schemas.microsoft.com/office/drawing/2014/main" id="{5777D486-97C0-9E14-38F9-A75CCB859583}"/>
              </a:ext>
            </a:extLst>
          </p:cNvPr>
          <p:cNvSpPr txBox="1">
            <a:spLocks/>
          </p:cNvSpPr>
          <p:nvPr/>
        </p:nvSpPr>
        <p:spPr>
          <a:xfrm>
            <a:off x="936625" y="871905"/>
            <a:ext cx="2562226" cy="523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i="1">
                <a:latin typeface="Book Antiqua" panose="02040602050305030304" pitchFamily="18" charset="0"/>
              </a:rPr>
              <a:t>Exemple simple</a:t>
            </a:r>
            <a:endParaRPr lang="fr-FR" i="1" dirty="0">
              <a:latin typeface="Book Antiqua" panose="02040602050305030304" pitchFamily="18" charset="0"/>
            </a:endParaRP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0F4DB455-2551-FCA7-ADC7-EC83F9675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38" y="2676468"/>
            <a:ext cx="5326212" cy="30853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1F8FF9D3-DE36-A5F2-1772-21F5452C9D56}"/>
                  </a:ext>
                </a:extLst>
              </p:cNvPr>
              <p:cNvSpPr txBox="1"/>
              <p:nvPr/>
            </p:nvSpPr>
            <p:spPr>
              <a:xfrm>
                <a:off x="4565649" y="768312"/>
                <a:ext cx="7134227" cy="151759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Trouver :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sz="28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lang="fr-F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ℱ</m:t>
                            </m:r>
                            <m:d>
                              <m:dPr>
                                <m:ctrlP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fr-FR" sz="2800" dirty="0">
                  <a:latin typeface="Book Antiqua" panose="02040602050305030304" pitchFamily="18" charset="0"/>
                </a:endParaRPr>
              </a:p>
              <a:p>
                <a:r>
                  <a:rPr lang="fr-FR" sz="2800" dirty="0">
                    <a:latin typeface="Book Antiqua" panose="02040602050305030304" pitchFamily="18" charset="0"/>
                  </a:rPr>
                  <a:t>Sous contrainte : 		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≤2</m:t>
                            </m:r>
                          </m:e>
                          <m:e>
                            <m:r>
                              <a:rPr lang="fr-FR" sz="28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≤4</m:t>
                            </m:r>
                          </m:e>
                        </m:eqArr>
                      </m:e>
                    </m:d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	</a:t>
                </a:r>
              </a:p>
            </p:txBody>
          </p:sp>
        </mc:Choice>
        <mc:Fallback xmlns="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1F8FF9D3-DE36-A5F2-1772-21F5452C9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649" y="768312"/>
                <a:ext cx="7134227" cy="1517595"/>
              </a:xfrm>
              <a:prstGeom prst="rect">
                <a:avLst/>
              </a:prstGeom>
              <a:blipFill>
                <a:blip r:embed="rId3"/>
                <a:stretch>
                  <a:fillRect l="-1706" t="-31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ZoneTexte 31">
            <a:extLst>
              <a:ext uri="{FF2B5EF4-FFF2-40B4-BE49-F238E27FC236}">
                <a16:creationId xmlns:a16="http://schemas.microsoft.com/office/drawing/2014/main" id="{3236A557-A647-8564-B6FE-110095567EC9}"/>
              </a:ext>
            </a:extLst>
          </p:cNvPr>
          <p:cNvSpPr txBox="1"/>
          <p:nvPr/>
        </p:nvSpPr>
        <p:spPr>
          <a:xfrm>
            <a:off x="6074963" y="2709117"/>
            <a:ext cx="4791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Book Antiqua" panose="02040602050305030304" pitchFamily="18" charset="0"/>
              </a:rPr>
              <a:t>Méthode 1 </a:t>
            </a:r>
            <a:r>
              <a:rPr lang="fr-FR" sz="2400" dirty="0">
                <a:latin typeface="Book Antiqua" panose="02040602050305030304" pitchFamily="18" charset="0"/>
              </a:rPr>
              <a:t>: On trace la fonction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F113111C-712A-FBA1-5428-886570C19BEC}"/>
                  </a:ext>
                </a:extLst>
              </p:cNvPr>
              <p:cNvSpPr txBox="1"/>
              <p:nvPr/>
            </p:nvSpPr>
            <p:spPr>
              <a:xfrm>
                <a:off x="5236763" y="3056015"/>
                <a:ext cx="447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F113111C-712A-FBA1-5428-886570C19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6763" y="3056015"/>
                <a:ext cx="4476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D3DFA51A-CA63-8BF8-2359-C91F96081030}"/>
                  </a:ext>
                </a:extLst>
              </p:cNvPr>
              <p:cNvSpPr txBox="1"/>
              <p:nvPr/>
            </p:nvSpPr>
            <p:spPr>
              <a:xfrm>
                <a:off x="26588" y="2910062"/>
                <a:ext cx="447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D3DFA51A-CA63-8BF8-2359-C91F96081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8" y="2910062"/>
                <a:ext cx="447675" cy="461665"/>
              </a:xfrm>
              <a:prstGeom prst="rect">
                <a:avLst/>
              </a:prstGeom>
              <a:blipFill>
                <a:blip r:embed="rId5"/>
                <a:stretch>
                  <a:fillRect l="-2703" r="-97297" b="-17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ZoneTexte 34">
            <a:extLst>
              <a:ext uri="{FF2B5EF4-FFF2-40B4-BE49-F238E27FC236}">
                <a16:creationId xmlns:a16="http://schemas.microsoft.com/office/drawing/2014/main" id="{19CAC9CA-DF1C-FB14-6E0C-F8230270415D}"/>
              </a:ext>
            </a:extLst>
          </p:cNvPr>
          <p:cNvSpPr txBox="1"/>
          <p:nvPr/>
        </p:nvSpPr>
        <p:spPr>
          <a:xfrm>
            <a:off x="6530428" y="3181565"/>
            <a:ext cx="5326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Souvent bien trop long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0408310-7DC9-A077-EB4B-D119349C3E39}"/>
              </a:ext>
            </a:extLst>
          </p:cNvPr>
          <p:cNvSpPr txBox="1"/>
          <p:nvPr/>
        </p:nvSpPr>
        <p:spPr>
          <a:xfrm>
            <a:off x="6074963" y="4307965"/>
            <a:ext cx="5600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Book Antiqua" panose="02040602050305030304" pitchFamily="18" charset="0"/>
              </a:rPr>
              <a:t>Méthode 2 </a:t>
            </a:r>
            <a:r>
              <a:rPr lang="fr-FR" sz="2400" dirty="0">
                <a:latin typeface="Book Antiqua" panose="02040602050305030304" pitchFamily="18" charset="0"/>
              </a:rPr>
              <a:t>: On calcule la dérivée et on cherche ses points d’annulation.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440FF197-8460-A3AC-1368-778769D90D08}"/>
              </a:ext>
            </a:extLst>
          </p:cNvPr>
          <p:cNvSpPr txBox="1"/>
          <p:nvPr/>
        </p:nvSpPr>
        <p:spPr>
          <a:xfrm>
            <a:off x="6362952" y="5157776"/>
            <a:ext cx="5493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Ne pas oublier les points extrémaux</a:t>
            </a:r>
          </a:p>
          <a:p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Tout aussi long si on trace la dérivée en chaque point</a:t>
            </a:r>
          </a:p>
        </p:txBody>
      </p:sp>
    </p:spTree>
    <p:extLst>
      <p:ext uri="{BB962C8B-B14F-4D97-AF65-F5344CB8AC3E}">
        <p14:creationId xmlns:p14="http://schemas.microsoft.com/office/powerpoint/2010/main" val="73627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18CDFA9-B991-F772-D8D2-450B4BF3020A}"/>
              </a:ext>
            </a:extLst>
          </p:cNvPr>
          <p:cNvSpPr txBox="1"/>
          <p:nvPr/>
        </p:nvSpPr>
        <p:spPr>
          <a:xfrm>
            <a:off x="158115" y="1004604"/>
            <a:ext cx="5448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latin typeface="Book Antiqua" panose="02040602050305030304" pitchFamily="18" charset="0"/>
              </a:rPr>
              <a:t>Méthode 3 :</a:t>
            </a:r>
            <a:r>
              <a:rPr lang="fr-FR" sz="2400" dirty="0">
                <a:latin typeface="Book Antiqua" panose="02040602050305030304" pitchFamily="18" charset="0"/>
              </a:rPr>
              <a:t> Descente de gradient</a:t>
            </a:r>
            <a:r>
              <a:rPr lang="fr-FR" sz="2400" b="1" dirty="0">
                <a:latin typeface="Book Antiqua" panose="02040602050305030304" pitchFamily="18" charset="0"/>
              </a:rPr>
              <a:t> </a:t>
            </a:r>
            <a:endParaRPr lang="fr-FR" sz="24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7A843AA-1763-E1B1-8C03-3194940078F4}"/>
              </a:ext>
            </a:extLst>
          </p:cNvPr>
          <p:cNvSpPr txBox="1"/>
          <p:nvPr/>
        </p:nvSpPr>
        <p:spPr>
          <a:xfrm>
            <a:off x="6006467" y="1004603"/>
            <a:ext cx="6238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latin typeface="Book Antiqua" panose="02040602050305030304" pitchFamily="18" charset="0"/>
              </a:rPr>
              <a:t>Méthode 4 :</a:t>
            </a:r>
            <a:r>
              <a:rPr lang="fr-FR" sz="2400" dirty="0">
                <a:latin typeface="Book Antiqua" panose="02040602050305030304" pitchFamily="18" charset="0"/>
              </a:rPr>
              <a:t> Métaheuristiques</a:t>
            </a:r>
            <a:endParaRPr lang="fr-FR" sz="24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A34FF37-C7F8-9083-1C31-3841542F4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03" y="2217405"/>
            <a:ext cx="5326212" cy="308530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9346707-0A44-4FA6-A472-5416DFA98D1A}"/>
              </a:ext>
            </a:extLst>
          </p:cNvPr>
          <p:cNvSpPr txBox="1"/>
          <p:nvPr/>
        </p:nvSpPr>
        <p:spPr>
          <a:xfrm>
            <a:off x="508804" y="5302711"/>
            <a:ext cx="5554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Risque de tomber sur un optimum local</a:t>
            </a:r>
          </a:p>
        </p:txBody>
      </p:sp>
      <p:sp>
        <p:nvSpPr>
          <p:cNvPr id="10" name="Étoile : 5 branches 16">
            <a:extLst>
              <a:ext uri="{FF2B5EF4-FFF2-40B4-BE49-F238E27FC236}">
                <a16:creationId xmlns:a16="http://schemas.microsoft.com/office/drawing/2014/main" id="{2911C0B9-6050-666C-397F-2FC44096D4BA}"/>
              </a:ext>
            </a:extLst>
          </p:cNvPr>
          <p:cNvSpPr/>
          <p:nvPr/>
        </p:nvSpPr>
        <p:spPr>
          <a:xfrm>
            <a:off x="1895559" y="2956682"/>
            <a:ext cx="228600" cy="2063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Étoile : 5 branches 17">
            <a:extLst>
              <a:ext uri="{FF2B5EF4-FFF2-40B4-BE49-F238E27FC236}">
                <a16:creationId xmlns:a16="http://schemas.microsoft.com/office/drawing/2014/main" id="{DC02FC6D-F8C2-E358-6A66-7AFF099DE7A0}"/>
              </a:ext>
            </a:extLst>
          </p:cNvPr>
          <p:cNvSpPr/>
          <p:nvPr/>
        </p:nvSpPr>
        <p:spPr>
          <a:xfrm>
            <a:off x="1305009" y="2962493"/>
            <a:ext cx="228600" cy="2063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Étoile : 5 branches 22">
            <a:extLst>
              <a:ext uri="{FF2B5EF4-FFF2-40B4-BE49-F238E27FC236}">
                <a16:creationId xmlns:a16="http://schemas.microsoft.com/office/drawing/2014/main" id="{29FBBC20-511B-CFD7-B9A7-9E3809646BC1}"/>
              </a:ext>
            </a:extLst>
          </p:cNvPr>
          <p:cNvSpPr/>
          <p:nvPr/>
        </p:nvSpPr>
        <p:spPr>
          <a:xfrm>
            <a:off x="849027" y="2961444"/>
            <a:ext cx="228600" cy="2063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Étoile : 5 branches 23">
            <a:extLst>
              <a:ext uri="{FF2B5EF4-FFF2-40B4-BE49-F238E27FC236}">
                <a16:creationId xmlns:a16="http://schemas.microsoft.com/office/drawing/2014/main" id="{37646C74-E991-B1FC-A317-4CAA65F1BA30}"/>
              </a:ext>
            </a:extLst>
          </p:cNvPr>
          <p:cNvSpPr/>
          <p:nvPr/>
        </p:nvSpPr>
        <p:spPr>
          <a:xfrm>
            <a:off x="3175807" y="2945452"/>
            <a:ext cx="228600" cy="20637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Étoile : 5 branches 24">
            <a:extLst>
              <a:ext uri="{FF2B5EF4-FFF2-40B4-BE49-F238E27FC236}">
                <a16:creationId xmlns:a16="http://schemas.microsoft.com/office/drawing/2014/main" id="{9A7FD492-04D4-55F7-5AE6-14B6F3FA11CF}"/>
              </a:ext>
            </a:extLst>
          </p:cNvPr>
          <p:cNvSpPr/>
          <p:nvPr/>
        </p:nvSpPr>
        <p:spPr>
          <a:xfrm>
            <a:off x="3968115" y="2967249"/>
            <a:ext cx="228600" cy="20637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Étoile : 5 branches 25">
            <a:extLst>
              <a:ext uri="{FF2B5EF4-FFF2-40B4-BE49-F238E27FC236}">
                <a16:creationId xmlns:a16="http://schemas.microsoft.com/office/drawing/2014/main" id="{8D556B42-76AC-86C3-8A26-E8B59C7ED157}"/>
              </a:ext>
            </a:extLst>
          </p:cNvPr>
          <p:cNvSpPr/>
          <p:nvPr/>
        </p:nvSpPr>
        <p:spPr>
          <a:xfrm>
            <a:off x="4760423" y="2953755"/>
            <a:ext cx="228600" cy="20637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5470300-D9BF-06E3-DF8C-5958693CB0C8}"/>
              </a:ext>
            </a:extLst>
          </p:cNvPr>
          <p:cNvSpPr txBox="1"/>
          <p:nvPr/>
        </p:nvSpPr>
        <p:spPr>
          <a:xfrm>
            <a:off x="647872" y="1440502"/>
            <a:ext cx="4735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On suit la </a:t>
            </a:r>
            <a:r>
              <a:rPr lang="fr-FR" sz="2000" b="1" i="1" dirty="0">
                <a:latin typeface="Book Antiqua" panose="02040602050305030304" pitchFamily="18" charset="0"/>
              </a:rPr>
              <a:t>pente</a:t>
            </a:r>
            <a:r>
              <a:rPr lang="fr-FR" sz="2000" dirty="0">
                <a:latin typeface="Book Antiqua" panose="02040602050305030304" pitchFamily="18" charset="0"/>
              </a:rPr>
              <a:t> de la fonction, donnée par l’opposé de son gradient.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19BD255C-C021-DD3E-0060-3F0D461144A0}"/>
                  </a:ext>
                </a:extLst>
              </p:cNvPr>
              <p:cNvSpPr txBox="1"/>
              <p:nvPr/>
            </p:nvSpPr>
            <p:spPr>
              <a:xfrm>
                <a:off x="5087301" y="2446302"/>
                <a:ext cx="447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19BD255C-C021-DD3E-0060-3F0D46114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301" y="2446302"/>
                <a:ext cx="44767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7F461E01-2295-1ED2-9F5B-6B31D20765D9}"/>
                  </a:ext>
                </a:extLst>
              </p:cNvPr>
              <p:cNvSpPr txBox="1"/>
              <p:nvPr/>
            </p:nvSpPr>
            <p:spPr>
              <a:xfrm>
                <a:off x="61130" y="2483787"/>
                <a:ext cx="447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7F461E01-2295-1ED2-9F5B-6B31D2076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0" y="2483787"/>
                <a:ext cx="447675" cy="461665"/>
              </a:xfrm>
              <a:prstGeom prst="rect">
                <a:avLst/>
              </a:prstGeom>
              <a:blipFill>
                <a:blip r:embed="rId4"/>
                <a:stretch>
                  <a:fillRect l="-2740" r="-100000" b="-17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303DA799-56B4-F7C6-5F4A-278778DE9C7E}"/>
              </a:ext>
            </a:extLst>
          </p:cNvPr>
          <p:cNvCxnSpPr/>
          <p:nvPr/>
        </p:nvCxnSpPr>
        <p:spPr>
          <a:xfrm flipV="1">
            <a:off x="2009859" y="2714619"/>
            <a:ext cx="0" cy="230833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288BCF4-0CBD-184F-6603-4B41A91C1A58}"/>
              </a:ext>
            </a:extLst>
          </p:cNvPr>
          <p:cNvCxnSpPr>
            <a:cxnSpLocks/>
          </p:cNvCxnSpPr>
          <p:nvPr/>
        </p:nvCxnSpPr>
        <p:spPr>
          <a:xfrm flipV="1">
            <a:off x="1419309" y="3064632"/>
            <a:ext cx="0" cy="52307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A7B030DC-72B2-E537-B6B1-179AFD0192F1}"/>
              </a:ext>
            </a:extLst>
          </p:cNvPr>
          <p:cNvCxnSpPr>
            <a:cxnSpLocks/>
          </p:cNvCxnSpPr>
          <p:nvPr/>
        </p:nvCxnSpPr>
        <p:spPr>
          <a:xfrm flipV="1">
            <a:off x="959642" y="3027334"/>
            <a:ext cx="0" cy="1664246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2F9EA8B-4FEE-79C2-E2EA-4E14231D1F0B}"/>
              </a:ext>
            </a:extLst>
          </p:cNvPr>
          <p:cNvCxnSpPr/>
          <p:nvPr/>
        </p:nvCxnSpPr>
        <p:spPr>
          <a:xfrm flipV="1">
            <a:off x="3290107" y="2714618"/>
            <a:ext cx="0" cy="230833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9DF06FD4-6179-F49C-FD4E-1A5E3B151EC6}"/>
              </a:ext>
            </a:extLst>
          </p:cNvPr>
          <p:cNvCxnSpPr/>
          <p:nvPr/>
        </p:nvCxnSpPr>
        <p:spPr>
          <a:xfrm flipV="1">
            <a:off x="4874723" y="3095338"/>
            <a:ext cx="0" cy="230833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4" name="Picture 2" descr="Algorithme génétique — Wikipédia">
            <a:extLst>
              <a:ext uri="{FF2B5EF4-FFF2-40B4-BE49-F238E27FC236}">
                <a16:creationId xmlns:a16="http://schemas.microsoft.com/office/drawing/2014/main" id="{CDD80B9D-E520-1F0E-FE49-FBADF4A25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106" y="1840373"/>
            <a:ext cx="1588734" cy="311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B1BF3D10-3FA9-82C8-2AAB-F95EE2B6BF97}"/>
              </a:ext>
            </a:extLst>
          </p:cNvPr>
          <p:cNvSpPr txBox="1"/>
          <p:nvPr/>
        </p:nvSpPr>
        <p:spPr>
          <a:xfrm>
            <a:off x="9692677" y="1524591"/>
            <a:ext cx="260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ook Antiqua" panose="02040602050305030304" pitchFamily="18" charset="0"/>
              </a:rPr>
              <a:t>Algo. génétiques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1592E53-1521-9CD3-D6D9-A18AD767A8AA}"/>
              </a:ext>
            </a:extLst>
          </p:cNvPr>
          <p:cNvSpPr txBox="1"/>
          <p:nvPr/>
        </p:nvSpPr>
        <p:spPr>
          <a:xfrm>
            <a:off x="6970563" y="5317568"/>
            <a:ext cx="5326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Potentiellement très lent</a:t>
            </a:r>
          </a:p>
        </p:txBody>
      </p:sp>
      <p:pic>
        <p:nvPicPr>
          <p:cNvPr id="27" name="Picture 4">
            <a:extLst>
              <a:ext uri="{FF2B5EF4-FFF2-40B4-BE49-F238E27FC236}">
                <a16:creationId xmlns:a16="http://schemas.microsoft.com/office/drawing/2014/main" id="{66BEE871-4B57-4D11-1C50-1DDD69900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158" y="4235192"/>
            <a:ext cx="3196772" cy="102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173D6257-CDD9-E3D6-BC30-38AD88D7774F}"/>
              </a:ext>
            </a:extLst>
          </p:cNvPr>
          <p:cNvSpPr txBox="1"/>
          <p:nvPr/>
        </p:nvSpPr>
        <p:spPr>
          <a:xfrm>
            <a:off x="7433203" y="3963310"/>
            <a:ext cx="1588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Book Antiqua" panose="02040602050305030304" pitchFamily="18" charset="0"/>
              </a:rPr>
              <a:t>Recuit simulé</a:t>
            </a:r>
          </a:p>
        </p:txBody>
      </p:sp>
      <p:pic>
        <p:nvPicPr>
          <p:cNvPr id="38" name="Picture 6" descr="Particle Swarm Optimization Visually Explained (PSO)">
            <a:extLst>
              <a:ext uri="{FF2B5EF4-FFF2-40B4-BE49-F238E27FC236}">
                <a16:creationId xmlns:a16="http://schemas.microsoft.com/office/drawing/2014/main" id="{47AEAF35-480C-3176-5940-9B5F0FA980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6" t="17066" r="25133" b="10666"/>
          <a:stretch/>
        </p:blipFill>
        <p:spPr bwMode="auto">
          <a:xfrm>
            <a:off x="7063742" y="1908069"/>
            <a:ext cx="2327657" cy="198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7641C4C1-BABD-E2FD-E0F1-A992F1396E09}"/>
              </a:ext>
            </a:extLst>
          </p:cNvPr>
          <p:cNvSpPr txBox="1"/>
          <p:nvPr/>
        </p:nvSpPr>
        <p:spPr>
          <a:xfrm>
            <a:off x="7069493" y="1562891"/>
            <a:ext cx="2327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Book Antiqua" panose="02040602050305030304" pitchFamily="18" charset="0"/>
              </a:rPr>
              <a:t>Essaims particulaires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9FD76DC4-E701-5914-D230-CCFDDF3BFF99}"/>
              </a:ext>
            </a:extLst>
          </p:cNvPr>
          <p:cNvSpPr txBox="1"/>
          <p:nvPr/>
        </p:nvSpPr>
        <p:spPr>
          <a:xfrm>
            <a:off x="3183818" y="3839798"/>
            <a:ext cx="179719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>
                <a:latin typeface="Book Antiqua" panose="02040602050305030304" pitchFamily="18" charset="0"/>
              </a:rPr>
              <a:t>Optimum local</a:t>
            </a: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AE4BB06C-A8F5-B8E2-E192-4B7EDDAF7A40}"/>
              </a:ext>
            </a:extLst>
          </p:cNvPr>
          <p:cNvCxnSpPr>
            <a:cxnSpLocks/>
          </p:cNvCxnSpPr>
          <p:nvPr/>
        </p:nvCxnSpPr>
        <p:spPr>
          <a:xfrm flipV="1">
            <a:off x="4570095" y="3499201"/>
            <a:ext cx="190328" cy="3405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42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25" grpId="0"/>
      <p:bldP spid="26" grpId="0"/>
      <p:bldP spid="28" grpId="0"/>
      <p:bldP spid="39" grpId="0"/>
      <p:bldP spid="4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CD9FDFEC-03BA-83FF-5484-CD19CD06E94A}"/>
              </a:ext>
            </a:extLst>
          </p:cNvPr>
          <p:cNvSpPr/>
          <p:nvPr/>
        </p:nvSpPr>
        <p:spPr>
          <a:xfrm>
            <a:off x="310797" y="2935334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A138A8C2-700F-6E96-A7D5-8BD5C213D4C3}"/>
              </a:ext>
            </a:extLst>
          </p:cNvPr>
          <p:cNvCxnSpPr>
            <a:cxnSpLocks/>
          </p:cNvCxnSpPr>
          <p:nvPr/>
        </p:nvCxnSpPr>
        <p:spPr>
          <a:xfrm>
            <a:off x="2933024" y="3429000"/>
            <a:ext cx="822725" cy="22043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7">
            <a:extLst>
              <a:ext uri="{FF2B5EF4-FFF2-40B4-BE49-F238E27FC236}">
                <a16:creationId xmlns:a16="http://schemas.microsoft.com/office/drawing/2014/main" id="{94FBC3F5-899B-AD65-2581-ACD29657A971}"/>
              </a:ext>
            </a:extLst>
          </p:cNvPr>
          <p:cNvSpPr/>
          <p:nvPr/>
        </p:nvSpPr>
        <p:spPr>
          <a:xfrm rot="20637302">
            <a:off x="2868816" y="3591607"/>
            <a:ext cx="3296521" cy="883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DCDA099-7E3F-9787-E786-8F6B0DE2A00C}"/>
              </a:ext>
            </a:extLst>
          </p:cNvPr>
          <p:cNvCxnSpPr>
            <a:stCxn id="8" idx="0"/>
            <a:endCxn id="8" idx="4"/>
          </p:cNvCxnSpPr>
          <p:nvPr/>
        </p:nvCxnSpPr>
        <p:spPr>
          <a:xfrm>
            <a:off x="4394923" y="3608823"/>
            <a:ext cx="244308" cy="849487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C324BF76-1B5F-277D-EFC9-E52BAD18F4FA}"/>
              </a:ext>
            </a:extLst>
          </p:cNvPr>
          <p:cNvCxnSpPr>
            <a:stCxn id="8" idx="6"/>
            <a:endCxn id="8" idx="2"/>
          </p:cNvCxnSpPr>
          <p:nvPr/>
        </p:nvCxnSpPr>
        <p:spPr>
          <a:xfrm flipH="1">
            <a:off x="2933024" y="3578002"/>
            <a:ext cx="3168105" cy="91113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9C7EC91B-056A-2486-49CE-9654728DF5B0}"/>
              </a:ext>
            </a:extLst>
          </p:cNvPr>
          <p:cNvSpPr txBox="1"/>
          <p:nvPr/>
        </p:nvSpPr>
        <p:spPr>
          <a:xfrm>
            <a:off x="3755749" y="407736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2A407BC-56C9-E845-3C64-BC98AE42F30F}"/>
              </a:ext>
            </a:extLst>
          </p:cNvPr>
          <p:cNvSpPr txBox="1"/>
          <p:nvPr/>
        </p:nvSpPr>
        <p:spPr>
          <a:xfrm>
            <a:off x="4145275" y="3607907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b</a:t>
            </a:r>
            <a:endParaRPr lang="fr-F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3DAD5EC1-4191-8181-48BA-390B188CDA97}"/>
              </a:ext>
            </a:extLst>
          </p:cNvPr>
          <p:cNvCxnSpPr/>
          <p:nvPr/>
        </p:nvCxnSpPr>
        <p:spPr>
          <a:xfrm>
            <a:off x="4532501" y="4051570"/>
            <a:ext cx="1769406" cy="947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F8F3FB79-DA76-2A22-9E0B-F5E80434C841}"/>
                  </a:ext>
                </a:extLst>
              </p:cNvPr>
              <p:cNvSpPr txBox="1"/>
              <p:nvPr/>
            </p:nvSpPr>
            <p:spPr>
              <a:xfrm>
                <a:off x="5198219" y="3649437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F8F3FB79-DA76-2A22-9E0B-F5E80434C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219" y="3649437"/>
                <a:ext cx="76200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c 14">
            <a:extLst>
              <a:ext uri="{FF2B5EF4-FFF2-40B4-BE49-F238E27FC236}">
                <a16:creationId xmlns:a16="http://schemas.microsoft.com/office/drawing/2014/main" id="{633A3712-9A08-2EA6-14DC-73ED644C55C9}"/>
              </a:ext>
            </a:extLst>
          </p:cNvPr>
          <p:cNvSpPr/>
          <p:nvPr/>
        </p:nvSpPr>
        <p:spPr>
          <a:xfrm>
            <a:off x="4710143" y="3768512"/>
            <a:ext cx="486560" cy="539690"/>
          </a:xfrm>
          <a:prstGeom prst="arc">
            <a:avLst>
              <a:gd name="adj1" fmla="val 19220894"/>
              <a:gd name="adj2" fmla="val 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C17D7E1E-B343-FC63-C184-E6002208003B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F69E148-C27F-DFAA-B724-9F709501AD9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79762"/>
            <a:ext cx="800100" cy="923925"/>
          </a:xfrm>
          <a:prstGeom prst="rect">
            <a:avLst/>
          </a:prstGeom>
        </p:spPr>
      </p:pic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A3E11B38-62F1-4B9C-E070-24BB31A24CF6}"/>
              </a:ext>
            </a:extLst>
          </p:cNvPr>
          <p:cNvSpPr txBox="1">
            <a:spLocks/>
          </p:cNvSpPr>
          <p:nvPr/>
        </p:nvSpPr>
        <p:spPr>
          <a:xfrm>
            <a:off x="954098" y="1370619"/>
            <a:ext cx="10983621" cy="71106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1</a:t>
            </a:r>
            <a:r>
              <a:rPr lang="fr-FR" dirty="0">
                <a:latin typeface="Book Antiqua" panose="02040602050305030304" pitchFamily="18" charset="0"/>
              </a:rPr>
              <a:t>: On part d’une géométrie initiale, et on change quelques paramètres pour en obtenir une meilleure vis-à-vis du cahier des charges donné.</a:t>
            </a:r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69FC5A-D40D-AC34-9632-368DE8A6B7CD}"/>
              </a:ext>
            </a:extLst>
          </p:cNvPr>
          <p:cNvSpPr/>
          <p:nvPr/>
        </p:nvSpPr>
        <p:spPr>
          <a:xfrm>
            <a:off x="470442" y="5258400"/>
            <a:ext cx="5251690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latin typeface="Book Antiqua" panose="02040602050305030304" pitchFamily="18" charset="0"/>
              </a:rPr>
              <a:t>Ban, B.; </a:t>
            </a:r>
            <a:r>
              <a:rPr lang="en-US" sz="1200" dirty="0" err="1">
                <a:latin typeface="Book Antiqua" panose="02040602050305030304" pitchFamily="18" charset="0"/>
              </a:rPr>
              <a:t>Stipetic</a:t>
            </a:r>
            <a:r>
              <a:rPr lang="en-US" sz="1200" dirty="0">
                <a:latin typeface="Book Antiqua" panose="02040602050305030304" pitchFamily="18" charset="0"/>
              </a:rPr>
              <a:t>, S. Absolutely Feasible Synchronous Reluctance Machine Rotor Barrier Topologies with Minimal Parametric Complexity. </a:t>
            </a:r>
            <a:r>
              <a:rPr lang="en-US" sz="1200" i="1" dirty="0">
                <a:latin typeface="Book Antiqua" panose="02040602050305030304" pitchFamily="18" charset="0"/>
              </a:rPr>
              <a:t>Machines</a:t>
            </a:r>
            <a:r>
              <a:rPr lang="en-US" sz="1200" dirty="0">
                <a:latin typeface="Book Antiqua" panose="02040602050305030304" pitchFamily="18" charset="0"/>
              </a:rPr>
              <a:t> </a:t>
            </a:r>
            <a:r>
              <a:rPr lang="en-US" sz="1200" b="1" dirty="0">
                <a:latin typeface="Book Antiqua" panose="02040602050305030304" pitchFamily="18" charset="0"/>
              </a:rPr>
              <a:t>2022</a:t>
            </a:r>
            <a:r>
              <a:rPr lang="en-US" sz="1200" dirty="0">
                <a:latin typeface="Book Antiqua" panose="02040602050305030304" pitchFamily="18" charset="0"/>
              </a:rPr>
              <a:t>, </a:t>
            </a:r>
            <a:r>
              <a:rPr lang="en-US" sz="1200" i="1" dirty="0">
                <a:latin typeface="Book Antiqua" panose="02040602050305030304" pitchFamily="18" charset="0"/>
              </a:rPr>
              <a:t>10</a:t>
            </a:r>
            <a:r>
              <a:rPr lang="en-US" sz="1200" dirty="0">
                <a:latin typeface="Book Antiqua" panose="02040602050305030304" pitchFamily="18" charset="0"/>
              </a:rPr>
              <a:t>, 206. </a:t>
            </a:r>
            <a:r>
              <a:rPr lang="en-US" sz="1200" dirty="0">
                <a:latin typeface="Book Antiqua" panose="02040602050305030304" pitchFamily="18" charset="0"/>
                <a:hlinkClick r:id="rId4"/>
              </a:rPr>
              <a:t>https://doi.org/10.3390/machines10030206</a:t>
            </a:r>
            <a:r>
              <a:rPr lang="en-US" sz="1200" dirty="0">
                <a:latin typeface="Book Antiqua" panose="02040602050305030304" pitchFamily="18" charset="0"/>
              </a:rPr>
              <a:t> </a:t>
            </a:r>
            <a:endParaRPr lang="fr-FR" sz="1200" dirty="0">
              <a:latin typeface="Book Antiqua" panose="02040602050305030304" pitchFamily="18" charset="0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C14B2F53-C67C-C6A9-EB04-6AA26071A09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20139" y="2282624"/>
            <a:ext cx="5974599" cy="379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6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1" grpId="0"/>
      <p:bldP spid="12" grpId="0"/>
      <p:bldP spid="14" grpId="0"/>
      <p:bldP spid="15" grpId="0" animBg="1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79C76994-2B0D-D1E4-FFAB-104EA00E73B0}"/>
              </a:ext>
            </a:extLst>
          </p:cNvPr>
          <p:cNvSpPr txBox="1">
            <a:spLocks/>
          </p:cNvSpPr>
          <p:nvPr/>
        </p:nvSpPr>
        <p:spPr>
          <a:xfrm>
            <a:off x="1013089" y="1446646"/>
            <a:ext cx="10190747" cy="73225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Inconvénient</a:t>
            </a:r>
            <a:r>
              <a:rPr lang="fr-FR" b="1" dirty="0">
                <a:latin typeface="Book Antiqua" panose="02040602050305030304" pitchFamily="18" charset="0"/>
              </a:rPr>
              <a:t> </a:t>
            </a:r>
            <a:r>
              <a:rPr lang="fr-FR" dirty="0">
                <a:latin typeface="Book Antiqua" panose="02040602050305030304" pitchFamily="18" charset="0"/>
              </a:rPr>
              <a:t>: La machine optimale est peut être </a:t>
            </a:r>
            <a:r>
              <a:rPr lang="fr-FR" b="1" dirty="0">
                <a:solidFill>
                  <a:srgbClr val="FF0000"/>
                </a:solidFill>
                <a:latin typeface="Book Antiqua" panose="02040602050305030304" pitchFamily="18" charset="0"/>
              </a:rPr>
              <a:t>inatteignable</a:t>
            </a:r>
            <a:r>
              <a:rPr lang="fr-FR" dirty="0">
                <a:latin typeface="Book Antiqua" panose="02040602050305030304" pitchFamily="18" charset="0"/>
              </a:rPr>
              <a:t> si les paramètres sont mal choisis ou peu nombreux.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71CEDDB-6632-8CC1-FE66-5E8EE1C13A0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537" y="1446374"/>
            <a:ext cx="721439" cy="742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0F7E92C-E2DC-C9AE-1E1A-8455302BB759}"/>
                  </a:ext>
                </a:extLst>
              </p:cNvPr>
              <p:cNvSpPr txBox="1"/>
              <p:nvPr/>
            </p:nvSpPr>
            <p:spPr>
              <a:xfrm>
                <a:off x="6795419" y="4577809"/>
                <a:ext cx="50612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Book Antiqua" panose="02040602050305030304" pitchFamily="18" charset="0"/>
                  </a:rPr>
                  <a:t>Exemples de géométries inatteignables avec le jeu de paramètres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fr-FR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0F7E92C-E2DC-C9AE-1E1A-8455302BB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419" y="4577809"/>
                <a:ext cx="5061221" cy="646331"/>
              </a:xfrm>
              <a:prstGeom prst="rect">
                <a:avLst/>
              </a:prstGeom>
              <a:blipFill>
                <a:blip r:embed="rId3"/>
                <a:stretch>
                  <a:fillRect t="-4717" r="-120" b="-150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rme libre 8">
            <a:extLst>
              <a:ext uri="{FF2B5EF4-FFF2-40B4-BE49-F238E27FC236}">
                <a16:creationId xmlns:a16="http://schemas.microsoft.com/office/drawing/2014/main" id="{C8FDFF87-FE25-B28D-AEBB-64D40DBFDF93}"/>
              </a:ext>
            </a:extLst>
          </p:cNvPr>
          <p:cNvSpPr/>
          <p:nvPr/>
        </p:nvSpPr>
        <p:spPr>
          <a:xfrm>
            <a:off x="6668477" y="2633078"/>
            <a:ext cx="1979462" cy="1745720"/>
          </a:xfrm>
          <a:custGeom>
            <a:avLst/>
            <a:gdLst>
              <a:gd name="connsiteX0" fmla="*/ 555481 w 1979462"/>
              <a:gd name="connsiteY0" fmla="*/ 1551242 h 1745720"/>
              <a:gd name="connsiteX1" fmla="*/ 50656 w 1979462"/>
              <a:gd name="connsiteY1" fmla="*/ 846392 h 1745720"/>
              <a:gd name="connsiteX2" fmla="*/ 88756 w 1979462"/>
              <a:gd name="connsiteY2" fmla="*/ 46292 h 1745720"/>
              <a:gd name="connsiteX3" fmla="*/ 679306 w 1979462"/>
              <a:gd name="connsiteY3" fmla="*/ 151067 h 1745720"/>
              <a:gd name="connsiteX4" fmla="*/ 879331 w 1979462"/>
              <a:gd name="connsiteY4" fmla="*/ 608267 h 1745720"/>
              <a:gd name="connsiteX5" fmla="*/ 1079356 w 1979462"/>
              <a:gd name="connsiteY5" fmla="*/ 598742 h 1745720"/>
              <a:gd name="connsiteX6" fmla="*/ 1355581 w 1979462"/>
              <a:gd name="connsiteY6" fmla="*/ 65342 h 1745720"/>
              <a:gd name="connsiteX7" fmla="*/ 1888981 w 1979462"/>
              <a:gd name="connsiteY7" fmla="*/ 141542 h 1745720"/>
              <a:gd name="connsiteX8" fmla="*/ 1879456 w 1979462"/>
              <a:gd name="connsiteY8" fmla="*/ 913067 h 1745720"/>
              <a:gd name="connsiteX9" fmla="*/ 907906 w 1979462"/>
              <a:gd name="connsiteY9" fmla="*/ 1703642 h 1745720"/>
              <a:gd name="connsiteX10" fmla="*/ 555481 w 1979462"/>
              <a:gd name="connsiteY10" fmla="*/ 1551242 h 174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79462" h="1745720">
                <a:moveTo>
                  <a:pt x="555481" y="1551242"/>
                </a:moveTo>
                <a:cubicBezTo>
                  <a:pt x="412606" y="1408367"/>
                  <a:pt x="128443" y="1097217"/>
                  <a:pt x="50656" y="846392"/>
                </a:cubicBezTo>
                <a:cubicBezTo>
                  <a:pt x="-27132" y="595567"/>
                  <a:pt x="-16019" y="162179"/>
                  <a:pt x="88756" y="46292"/>
                </a:cubicBezTo>
                <a:cubicBezTo>
                  <a:pt x="193531" y="-69596"/>
                  <a:pt x="547544" y="57405"/>
                  <a:pt x="679306" y="151067"/>
                </a:cubicBezTo>
                <a:cubicBezTo>
                  <a:pt x="811068" y="244729"/>
                  <a:pt x="812656" y="533654"/>
                  <a:pt x="879331" y="608267"/>
                </a:cubicBezTo>
                <a:cubicBezTo>
                  <a:pt x="946006" y="682879"/>
                  <a:pt x="999981" y="689229"/>
                  <a:pt x="1079356" y="598742"/>
                </a:cubicBezTo>
                <a:cubicBezTo>
                  <a:pt x="1158731" y="508255"/>
                  <a:pt x="1220644" y="141542"/>
                  <a:pt x="1355581" y="65342"/>
                </a:cubicBezTo>
                <a:cubicBezTo>
                  <a:pt x="1490519" y="-10858"/>
                  <a:pt x="1801669" y="255"/>
                  <a:pt x="1888981" y="141542"/>
                </a:cubicBezTo>
                <a:cubicBezTo>
                  <a:pt x="1976293" y="282829"/>
                  <a:pt x="2042968" y="652717"/>
                  <a:pt x="1879456" y="913067"/>
                </a:cubicBezTo>
                <a:cubicBezTo>
                  <a:pt x="1715944" y="1173417"/>
                  <a:pt x="1126981" y="1595692"/>
                  <a:pt x="907906" y="1703642"/>
                </a:cubicBezTo>
                <a:cubicBezTo>
                  <a:pt x="688831" y="1811592"/>
                  <a:pt x="698356" y="1694117"/>
                  <a:pt x="555481" y="1551242"/>
                </a:cubicBezTo>
                <a:close/>
              </a:path>
            </a:pathLst>
          </a:cu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Lune 9">
            <a:extLst>
              <a:ext uri="{FF2B5EF4-FFF2-40B4-BE49-F238E27FC236}">
                <a16:creationId xmlns:a16="http://schemas.microsoft.com/office/drawing/2014/main" id="{9FE83C29-681A-9CCF-D971-1506EBDB5F5C}"/>
              </a:ext>
            </a:extLst>
          </p:cNvPr>
          <p:cNvSpPr/>
          <p:nvPr/>
        </p:nvSpPr>
        <p:spPr>
          <a:xfrm>
            <a:off x="8834312" y="2667507"/>
            <a:ext cx="1269207" cy="1711291"/>
          </a:xfrm>
          <a:prstGeom prst="moon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xplosion 1 10">
            <a:extLst>
              <a:ext uri="{FF2B5EF4-FFF2-40B4-BE49-F238E27FC236}">
                <a16:creationId xmlns:a16="http://schemas.microsoft.com/office/drawing/2014/main" id="{D640D221-E0D8-2A81-02E2-733172197985}"/>
              </a:ext>
            </a:extLst>
          </p:cNvPr>
          <p:cNvSpPr/>
          <p:nvPr/>
        </p:nvSpPr>
        <p:spPr>
          <a:xfrm>
            <a:off x="10418365" y="2501550"/>
            <a:ext cx="1438275" cy="1945248"/>
          </a:xfrm>
          <a:prstGeom prst="irregularSeal1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1788D19-C253-6460-C28A-B498893942E9}"/>
              </a:ext>
            </a:extLst>
          </p:cNvPr>
          <p:cNvSpPr txBox="1"/>
          <p:nvPr/>
        </p:nvSpPr>
        <p:spPr>
          <a:xfrm>
            <a:off x="1659570" y="5463570"/>
            <a:ext cx="8484975" cy="5847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3200" dirty="0">
                <a:latin typeface="Book Antiqua" panose="02040602050305030304" pitchFamily="18" charset="0"/>
              </a:rPr>
              <a:t>On aimerait une approche non-paramétrique.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F4FF1EB-6905-6281-337A-4C34AE7CFD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5318155"/>
            <a:ext cx="766354" cy="766354"/>
          </a:xfrm>
          <a:prstGeom prst="rect">
            <a:avLst/>
          </a:prstGeo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40B80AA8-9AD0-9DBC-EF12-F5A65A2010F0}"/>
              </a:ext>
            </a:extLst>
          </p:cNvPr>
          <p:cNvSpPr/>
          <p:nvPr/>
        </p:nvSpPr>
        <p:spPr>
          <a:xfrm>
            <a:off x="310797" y="2935334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40ED4DB-FCCF-45ED-967F-7F8F887144E2}"/>
              </a:ext>
            </a:extLst>
          </p:cNvPr>
          <p:cNvSpPr/>
          <p:nvPr/>
        </p:nvSpPr>
        <p:spPr>
          <a:xfrm rot="20637302">
            <a:off x="2868816" y="3591607"/>
            <a:ext cx="3296521" cy="883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C77F3837-F84C-9290-7B61-F4E06636DD86}"/>
              </a:ext>
            </a:extLst>
          </p:cNvPr>
          <p:cNvCxnSpPr>
            <a:stCxn id="17" idx="0"/>
            <a:endCxn id="17" idx="4"/>
          </p:cNvCxnSpPr>
          <p:nvPr/>
        </p:nvCxnSpPr>
        <p:spPr>
          <a:xfrm>
            <a:off x="4394923" y="3608823"/>
            <a:ext cx="244308" cy="849487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8B32F8C2-FF60-5A50-C7C0-D4413FBB67E3}"/>
              </a:ext>
            </a:extLst>
          </p:cNvPr>
          <p:cNvCxnSpPr>
            <a:stCxn id="17" idx="6"/>
            <a:endCxn id="17" idx="2"/>
          </p:cNvCxnSpPr>
          <p:nvPr/>
        </p:nvCxnSpPr>
        <p:spPr>
          <a:xfrm flipH="1">
            <a:off x="2933024" y="3578002"/>
            <a:ext cx="3168105" cy="91113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FBAF419D-6135-7A40-0DA1-3D8E35291327}"/>
              </a:ext>
            </a:extLst>
          </p:cNvPr>
          <p:cNvSpPr txBox="1"/>
          <p:nvPr/>
        </p:nvSpPr>
        <p:spPr>
          <a:xfrm>
            <a:off x="3755749" y="407736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4E2E4CD-E6E6-294C-F46C-A185E69E574A}"/>
              </a:ext>
            </a:extLst>
          </p:cNvPr>
          <p:cNvSpPr txBox="1"/>
          <p:nvPr/>
        </p:nvSpPr>
        <p:spPr>
          <a:xfrm>
            <a:off x="4145275" y="3607907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b</a:t>
            </a:r>
            <a:endParaRPr lang="fr-F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489A54E-F6D0-879F-A5E0-2E88F0F316B3}"/>
              </a:ext>
            </a:extLst>
          </p:cNvPr>
          <p:cNvCxnSpPr/>
          <p:nvPr/>
        </p:nvCxnSpPr>
        <p:spPr>
          <a:xfrm>
            <a:off x="4532501" y="4051570"/>
            <a:ext cx="1769406" cy="947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9EA13E37-5F92-C2D7-EEA2-2BA4318F7718}"/>
                  </a:ext>
                </a:extLst>
              </p:cNvPr>
              <p:cNvSpPr txBox="1"/>
              <p:nvPr/>
            </p:nvSpPr>
            <p:spPr>
              <a:xfrm>
                <a:off x="5198219" y="3649437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9EA13E37-5F92-C2D7-EEA2-2BA4318F7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219" y="3649437"/>
                <a:ext cx="76200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c 23">
            <a:extLst>
              <a:ext uri="{FF2B5EF4-FFF2-40B4-BE49-F238E27FC236}">
                <a16:creationId xmlns:a16="http://schemas.microsoft.com/office/drawing/2014/main" id="{04BA07A5-CC54-62A2-9EF0-09109863C86F}"/>
              </a:ext>
            </a:extLst>
          </p:cNvPr>
          <p:cNvSpPr/>
          <p:nvPr/>
        </p:nvSpPr>
        <p:spPr>
          <a:xfrm>
            <a:off x="4710143" y="3768512"/>
            <a:ext cx="486560" cy="539690"/>
          </a:xfrm>
          <a:prstGeom prst="arc">
            <a:avLst>
              <a:gd name="adj1" fmla="val 19220894"/>
              <a:gd name="adj2" fmla="val 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742E4D43-71C2-760B-111E-082D01D695F2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40263E2E-7776-5FF1-B8EA-07A21E92E2D6}"/>
              </a:ext>
            </a:extLst>
          </p:cNvPr>
          <p:cNvCxnSpPr>
            <a:cxnSpLocks/>
          </p:cNvCxnSpPr>
          <p:nvPr/>
        </p:nvCxnSpPr>
        <p:spPr>
          <a:xfrm>
            <a:off x="2933024" y="3429000"/>
            <a:ext cx="822725" cy="22043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76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875D1260-1189-1833-A075-9DCB3D4CE926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F4E0A8-83DB-36A8-CEDE-38232D19AD95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B59A564-20B0-37D1-DBA5-E36CEAD7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79762"/>
            <a:ext cx="800100" cy="923925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840078A0-8C31-A3C6-A82A-AF3F67CDAC29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4518231B-4883-E103-7CE9-1FA40D9EDB2F}"/>
              </a:ext>
            </a:extLst>
          </p:cNvPr>
          <p:cNvCxnSpPr>
            <a:stCxn id="4" idx="6"/>
          </p:cNvCxnSpPr>
          <p:nvPr/>
        </p:nvCxnSpPr>
        <p:spPr>
          <a:xfrm>
            <a:off x="5143500" y="3492833"/>
            <a:ext cx="504825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D5DB0EDE-881D-6D55-C796-02DC9E5F289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5097" y="2401274"/>
            <a:ext cx="3537088" cy="192642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6FBAFA6-7F9A-C688-9E61-8BEDB0C6CD7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775" y="4760275"/>
            <a:ext cx="4814817" cy="127143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C1B2C32-D389-6585-E0DA-1D369484116D}"/>
              </a:ext>
            </a:extLst>
          </p:cNvPr>
          <p:cNvSpPr/>
          <p:nvPr/>
        </p:nvSpPr>
        <p:spPr>
          <a:xfrm>
            <a:off x="441822" y="5849467"/>
            <a:ext cx="4214721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000" dirty="0">
                <a:effectLst/>
                <a:latin typeface="Book Antiqua" panose="02040602050305030304" pitchFamily="18" charset="0"/>
              </a:rPr>
              <a:t>H. Hong and J. </a:t>
            </a:r>
            <a:r>
              <a:rPr lang="en-US" sz="1000" dirty="0" err="1">
                <a:effectLst/>
                <a:latin typeface="Book Antiqua" panose="02040602050305030304" pitchFamily="18" charset="0"/>
              </a:rPr>
              <a:t>Yoo</a:t>
            </a:r>
            <a:r>
              <a:rPr lang="en-US" sz="1000" dirty="0">
                <a:effectLst/>
                <a:latin typeface="Book Antiqua" panose="02040602050305030304" pitchFamily="18" charset="0"/>
              </a:rPr>
              <a:t>, “Shape design of the surface mounted permanent magnet in a synchronous machine,” </a:t>
            </a:r>
            <a:r>
              <a:rPr lang="en-US" sz="1000" i="1" dirty="0">
                <a:effectLst/>
                <a:latin typeface="Book Antiqua" panose="02040602050305030304" pitchFamily="18" charset="0"/>
              </a:rPr>
              <a:t>IEEE Trans. </a:t>
            </a:r>
            <a:r>
              <a:rPr lang="en-US" sz="1000" i="1" dirty="0" err="1">
                <a:effectLst/>
                <a:latin typeface="Book Antiqua" panose="02040602050305030304" pitchFamily="18" charset="0"/>
              </a:rPr>
              <a:t>Magn</a:t>
            </a:r>
            <a:r>
              <a:rPr lang="en-US" sz="1000" i="1" dirty="0">
                <a:effectLst/>
                <a:latin typeface="Book Antiqua" panose="02040602050305030304" pitchFamily="18" charset="0"/>
              </a:rPr>
              <a:t>.</a:t>
            </a:r>
            <a:r>
              <a:rPr lang="en-US" sz="1000" dirty="0">
                <a:effectLst/>
                <a:latin typeface="Book Antiqua" panose="02040602050305030304" pitchFamily="18" charset="0"/>
              </a:rPr>
              <a:t>, 2011</a:t>
            </a:r>
            <a:endParaRPr lang="fr-FR" sz="1000" dirty="0">
              <a:latin typeface="Book Antiqua" panose="02040602050305030304" pitchFamily="18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110ED90-D4EC-B77D-A130-DF7DB79B94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33" b="49295"/>
          <a:stretch/>
        </p:blipFill>
        <p:spPr>
          <a:xfrm>
            <a:off x="4985167" y="4752724"/>
            <a:ext cx="2096700" cy="116396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96B7CC0-BC10-4C60-D24D-E83A931B45CB}"/>
              </a:ext>
            </a:extLst>
          </p:cNvPr>
          <p:cNvSpPr/>
          <p:nvPr/>
        </p:nvSpPr>
        <p:spPr>
          <a:xfrm>
            <a:off x="5001490" y="5980073"/>
            <a:ext cx="4394412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000" dirty="0">
                <a:effectLst/>
                <a:latin typeface="Book Antiqua" panose="02040602050305030304" pitchFamily="18" charset="0"/>
              </a:rPr>
              <a:t>P. Gangl, S.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Köthe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C.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Mellak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A.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Cesarano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and A.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Mütze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“Multi-objective free-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form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shape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optimization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of a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synchronous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reluctance machine,” 2020</a:t>
            </a:r>
            <a:endParaRPr lang="fr-FR" sz="1000" dirty="0">
              <a:latin typeface="Book Antiqua" panose="02040602050305030304" pitchFamily="18" charset="0"/>
            </a:endParaRP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0628B373-6B9C-AAB1-0674-8302C9502E13}"/>
              </a:ext>
            </a:extLst>
          </p:cNvPr>
          <p:cNvSpPr txBox="1">
            <a:spLocks/>
          </p:cNvSpPr>
          <p:nvPr/>
        </p:nvSpPr>
        <p:spPr>
          <a:xfrm>
            <a:off x="954098" y="1370619"/>
            <a:ext cx="10983621" cy="59840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2</a:t>
            </a:r>
            <a:r>
              <a:rPr lang="fr-FR" dirty="0">
                <a:latin typeface="Book Antiqua" panose="02040602050305030304" pitchFamily="18" charset="0"/>
              </a:rPr>
              <a:t>: On part d’une géométrie existante, et on fait bouger ses frontières.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5A7F88F7-71D0-06DB-DD75-EAA4A1E61A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955"/>
          <a:stretch/>
        </p:blipFill>
        <p:spPr>
          <a:xfrm>
            <a:off x="7281049" y="4770162"/>
            <a:ext cx="2098530" cy="1129090"/>
          </a:xfrm>
          <a:prstGeom prst="rect">
            <a:avLst/>
          </a:prstGeom>
        </p:spPr>
      </p:pic>
      <p:sp>
        <p:nvSpPr>
          <p:cNvPr id="18" name="Flèche droite 29">
            <a:extLst>
              <a:ext uri="{FF2B5EF4-FFF2-40B4-BE49-F238E27FC236}">
                <a16:creationId xmlns:a16="http://schemas.microsoft.com/office/drawing/2014/main" id="{A1F7AE18-50A0-A2B6-8E8C-122BA8AC1092}"/>
              </a:ext>
            </a:extLst>
          </p:cNvPr>
          <p:cNvSpPr/>
          <p:nvPr/>
        </p:nvSpPr>
        <p:spPr>
          <a:xfrm>
            <a:off x="6960017" y="5184978"/>
            <a:ext cx="442883" cy="388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F527167A-6803-4376-5098-6CF7C31110E0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34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13" grpId="0" animBg="1"/>
      <p:bldP spid="15" grpId="0" animBg="1"/>
      <p:bldP spid="16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F527167A-6803-4376-5098-6CF7C31110E0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920DCE26-C718-2AE7-BA67-11963C37443B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E6F184-7045-B080-864D-521C80C798AA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7302019B-29C4-BB53-6029-70416352C99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79762"/>
            <a:ext cx="800100" cy="923925"/>
          </a:xfrm>
          <a:prstGeom prst="rect">
            <a:avLst/>
          </a:prstGeom>
        </p:spPr>
      </p:pic>
      <p:sp>
        <p:nvSpPr>
          <p:cNvPr id="23" name="Ellipse 22">
            <a:extLst>
              <a:ext uri="{FF2B5EF4-FFF2-40B4-BE49-F238E27FC236}">
                <a16:creationId xmlns:a16="http://schemas.microsoft.com/office/drawing/2014/main" id="{37685A02-1C2F-79A4-137B-DD13730AEFFF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D0DE2E55-CDFF-7DC6-A1D6-5816DF87D60A}"/>
              </a:ext>
            </a:extLst>
          </p:cNvPr>
          <p:cNvCxnSpPr>
            <a:stCxn id="20" idx="6"/>
          </p:cNvCxnSpPr>
          <p:nvPr/>
        </p:nvCxnSpPr>
        <p:spPr>
          <a:xfrm>
            <a:off x="5143500" y="3492833"/>
            <a:ext cx="504825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>
            <a:extLst>
              <a:ext uri="{FF2B5EF4-FFF2-40B4-BE49-F238E27FC236}">
                <a16:creationId xmlns:a16="http://schemas.microsoft.com/office/drawing/2014/main" id="{89BD8149-ADB9-3703-2FB5-ABB361D454B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5097" y="2401274"/>
            <a:ext cx="3537088" cy="1926429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34F5D252-84FF-042A-D233-36AAAFBBEF5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775" y="4760275"/>
            <a:ext cx="4814817" cy="127143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8F6DE4D-6818-9D2A-7B31-84921049632D}"/>
              </a:ext>
            </a:extLst>
          </p:cNvPr>
          <p:cNvSpPr/>
          <p:nvPr/>
        </p:nvSpPr>
        <p:spPr>
          <a:xfrm>
            <a:off x="441822" y="5849467"/>
            <a:ext cx="4214721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000" dirty="0">
                <a:effectLst/>
                <a:latin typeface="Book Antiqua" panose="02040602050305030304" pitchFamily="18" charset="0"/>
              </a:rPr>
              <a:t>H. Hong and J. </a:t>
            </a:r>
            <a:r>
              <a:rPr lang="en-US" sz="1000" dirty="0" err="1">
                <a:effectLst/>
                <a:latin typeface="Book Antiqua" panose="02040602050305030304" pitchFamily="18" charset="0"/>
              </a:rPr>
              <a:t>Yoo</a:t>
            </a:r>
            <a:r>
              <a:rPr lang="en-US" sz="1000" dirty="0">
                <a:effectLst/>
                <a:latin typeface="Book Antiqua" panose="02040602050305030304" pitchFamily="18" charset="0"/>
              </a:rPr>
              <a:t>, “Shape design of the surface mounted permanent magnet in a synchronous machine,” </a:t>
            </a:r>
            <a:r>
              <a:rPr lang="en-US" sz="1000" i="1" dirty="0">
                <a:effectLst/>
                <a:latin typeface="Book Antiqua" panose="02040602050305030304" pitchFamily="18" charset="0"/>
              </a:rPr>
              <a:t>IEEE Trans. </a:t>
            </a:r>
            <a:r>
              <a:rPr lang="en-US" sz="1000" i="1" dirty="0" err="1">
                <a:effectLst/>
                <a:latin typeface="Book Antiqua" panose="02040602050305030304" pitchFamily="18" charset="0"/>
              </a:rPr>
              <a:t>Magn</a:t>
            </a:r>
            <a:r>
              <a:rPr lang="en-US" sz="1000" i="1" dirty="0">
                <a:effectLst/>
                <a:latin typeface="Book Antiqua" panose="02040602050305030304" pitchFamily="18" charset="0"/>
              </a:rPr>
              <a:t>.</a:t>
            </a:r>
            <a:r>
              <a:rPr lang="en-US" sz="1000" dirty="0">
                <a:effectLst/>
                <a:latin typeface="Book Antiqua" panose="02040602050305030304" pitchFamily="18" charset="0"/>
              </a:rPr>
              <a:t>, 2011</a:t>
            </a:r>
            <a:endParaRPr lang="fr-FR" sz="1000" dirty="0">
              <a:latin typeface="Book Antiqua" panose="02040602050305030304" pitchFamily="18" charset="0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B9D59251-F8A8-EF5F-0ABD-4B52781D21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33" b="49295"/>
          <a:stretch/>
        </p:blipFill>
        <p:spPr>
          <a:xfrm>
            <a:off x="4985167" y="4752724"/>
            <a:ext cx="2096700" cy="116396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62F9FE9-F4F1-65C1-63AC-E965552B0A74}"/>
              </a:ext>
            </a:extLst>
          </p:cNvPr>
          <p:cNvSpPr/>
          <p:nvPr/>
        </p:nvSpPr>
        <p:spPr>
          <a:xfrm>
            <a:off x="5001490" y="5980073"/>
            <a:ext cx="4394412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000" dirty="0">
                <a:effectLst/>
                <a:latin typeface="Book Antiqua" panose="02040602050305030304" pitchFamily="18" charset="0"/>
              </a:rPr>
              <a:t>P. Gangl, S.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Köthe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C.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Mellak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A.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Cesarano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and A.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Mütze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“Multi-objective free-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form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shape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optimization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of a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synchronous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reluctance machine,” 2020</a:t>
            </a:r>
            <a:endParaRPr lang="fr-FR" sz="1000" dirty="0">
              <a:latin typeface="Book Antiqua" panose="02040602050305030304" pitchFamily="18" charset="0"/>
            </a:endParaRPr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696AC550-644F-5CB3-D72A-FFEB573EF2E5}"/>
              </a:ext>
            </a:extLst>
          </p:cNvPr>
          <p:cNvSpPr txBox="1">
            <a:spLocks/>
          </p:cNvSpPr>
          <p:nvPr/>
        </p:nvSpPr>
        <p:spPr>
          <a:xfrm>
            <a:off x="954098" y="1370619"/>
            <a:ext cx="10983621" cy="59840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2</a:t>
            </a:r>
            <a:r>
              <a:rPr lang="fr-FR" dirty="0">
                <a:latin typeface="Book Antiqua" panose="02040602050305030304" pitchFamily="18" charset="0"/>
              </a:rPr>
              <a:t>: On part d’une géométrie existante, et on fait bouger ses frontières.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1EE7F106-A30A-DA36-6717-DA6208DBB4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955"/>
          <a:stretch/>
        </p:blipFill>
        <p:spPr>
          <a:xfrm>
            <a:off x="7281049" y="4770162"/>
            <a:ext cx="2098530" cy="1129090"/>
          </a:xfrm>
          <a:prstGeom prst="rect">
            <a:avLst/>
          </a:prstGeom>
        </p:spPr>
      </p:pic>
      <p:sp>
        <p:nvSpPr>
          <p:cNvPr id="32" name="Flèche droite 29">
            <a:extLst>
              <a:ext uri="{FF2B5EF4-FFF2-40B4-BE49-F238E27FC236}">
                <a16:creationId xmlns:a16="http://schemas.microsoft.com/office/drawing/2014/main" id="{F5E90BD0-E2FC-DB88-EEAC-D665305597A4}"/>
              </a:ext>
            </a:extLst>
          </p:cNvPr>
          <p:cNvSpPr/>
          <p:nvPr/>
        </p:nvSpPr>
        <p:spPr>
          <a:xfrm>
            <a:off x="6960017" y="5184978"/>
            <a:ext cx="442883" cy="388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192D1F8C-B469-4326-D7A0-DC3747CBAF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902" y="2529481"/>
            <a:ext cx="2623031" cy="2374533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EC923CD1-386C-37D1-2462-59DE4AF8A1C5}"/>
              </a:ext>
            </a:extLst>
          </p:cNvPr>
          <p:cNvSpPr txBox="1"/>
          <p:nvPr/>
        </p:nvSpPr>
        <p:spPr>
          <a:xfrm>
            <a:off x="9453342" y="4951200"/>
            <a:ext cx="2565592" cy="3077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Book Antiqua" panose="02040602050305030304" pitchFamily="18" charset="0"/>
              </a:rPr>
              <a:t>Stage M2 K.E. Larbi Cherif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F03F852D-57E5-B5B5-1F3B-FB93FD8CA68C}"/>
              </a:ext>
            </a:extLst>
          </p:cNvPr>
          <p:cNvSpPr txBox="1"/>
          <p:nvPr/>
        </p:nvSpPr>
        <p:spPr>
          <a:xfrm rot="19854200">
            <a:off x="8922539" y="3333388"/>
            <a:ext cx="1901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Book Antiqua" panose="02040602050305030304" pitchFamily="18" charset="0"/>
              </a:rPr>
              <a:t>Portion de rotor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5D73FBDB-EC7C-7421-1B47-2E4A961C35C1}"/>
              </a:ext>
            </a:extLst>
          </p:cNvPr>
          <p:cNvSpPr txBox="1"/>
          <p:nvPr/>
        </p:nvSpPr>
        <p:spPr>
          <a:xfrm rot="19854200">
            <a:off x="9837044" y="2658599"/>
            <a:ext cx="1901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Book Antiqua" panose="02040602050305030304" pitchFamily="18" charset="0"/>
              </a:rPr>
              <a:t>Portion de stator</a:t>
            </a:r>
          </a:p>
        </p:txBody>
      </p:sp>
    </p:spTree>
    <p:extLst>
      <p:ext uri="{BB962C8B-B14F-4D97-AF65-F5344CB8AC3E}">
        <p14:creationId xmlns:p14="http://schemas.microsoft.com/office/powerpoint/2010/main" val="385145437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4992</Words>
  <Application>Microsoft Office PowerPoint</Application>
  <PresentationFormat>Grand écran</PresentationFormat>
  <Paragraphs>413</Paragraphs>
  <Slides>34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3" baseType="lpstr">
      <vt:lpstr>Arial</vt:lpstr>
      <vt:lpstr>Book Antiqua</vt:lpstr>
      <vt:lpstr>Calibri</vt:lpstr>
      <vt:lpstr>Calibri Light</vt:lpstr>
      <vt:lpstr>Cambria</vt:lpstr>
      <vt:lpstr>Cambria Math</vt:lpstr>
      <vt:lpstr>Consolas</vt:lpstr>
      <vt:lpstr>Helvetica Neue</vt:lpstr>
      <vt:lpstr>Thème Office</vt:lpstr>
      <vt:lpstr>Tutoriel 4 Optimisation Topologique d’un Transformateur</vt:lpstr>
      <vt:lpstr>Sommaire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Présentation PowerPoint</vt:lpstr>
      <vt:lpstr>Outils et vocabulaire mathématiques</vt:lpstr>
      <vt:lpstr>Outils et vocabulaire mathématiques</vt:lpstr>
      <vt:lpstr>Outils et vocabulaire mathématiques</vt:lpstr>
      <vt:lpstr>Outils et vocabulaire mathématiques</vt:lpstr>
      <vt:lpstr>Outils et vocabulaire mathématiques</vt:lpstr>
      <vt:lpstr>Implémentation</vt:lpstr>
      <vt:lpstr>Implémentation</vt:lpstr>
      <vt:lpstr>Implémentation</vt:lpstr>
      <vt:lpstr>Annexes</vt:lpstr>
      <vt:lpstr>Annexes</vt:lpstr>
      <vt:lpstr>Annexes</vt:lpstr>
      <vt:lpstr>Annexes</vt:lpstr>
      <vt:lpstr>Annexes</vt:lpstr>
      <vt:lpstr>Annexes</vt:lpstr>
      <vt:lpstr>Annexes</vt:lpstr>
      <vt:lpstr>Annexes</vt:lpstr>
      <vt:lpstr>Annexes</vt:lpstr>
      <vt:lpstr>Méthode de l’adjoint discrétisée (modèle linéaire)</vt:lpstr>
      <vt:lpstr>Méthode de l’adjoint discrétisée (modèle non linéaire)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Tutoriel  Optimisation Topologique d’un Transformateur</dc:title>
  <dc:creator>Théodore CHERRIERE</dc:creator>
  <cp:lastModifiedBy>theodore-cherriere</cp:lastModifiedBy>
  <cp:revision>66</cp:revision>
  <dcterms:created xsi:type="dcterms:W3CDTF">2023-04-26T13:03:27Z</dcterms:created>
  <dcterms:modified xsi:type="dcterms:W3CDTF">2023-05-08T13:37:30Z</dcterms:modified>
</cp:coreProperties>
</file>